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3" r:id="rId4"/>
    <p:sldMasterId id="2147483727" r:id="rId5"/>
  </p:sldMasterIdLst>
  <p:notesMasterIdLst>
    <p:notesMasterId r:id="rId75"/>
  </p:notesMasterIdLst>
  <p:sldIdLst>
    <p:sldId id="256" r:id="rId6"/>
    <p:sldId id="339" r:id="rId7"/>
    <p:sldId id="341" r:id="rId8"/>
    <p:sldId id="257" r:id="rId9"/>
    <p:sldId id="260" r:id="rId10"/>
    <p:sldId id="318" r:id="rId11"/>
    <p:sldId id="337" r:id="rId12"/>
    <p:sldId id="258" r:id="rId13"/>
    <p:sldId id="262" r:id="rId14"/>
    <p:sldId id="259" r:id="rId15"/>
    <p:sldId id="319" r:id="rId16"/>
    <p:sldId id="273" r:id="rId17"/>
    <p:sldId id="261" r:id="rId18"/>
    <p:sldId id="269" r:id="rId19"/>
    <p:sldId id="271" r:id="rId20"/>
    <p:sldId id="267" r:id="rId21"/>
    <p:sldId id="263" r:id="rId22"/>
    <p:sldId id="326" r:id="rId23"/>
    <p:sldId id="265" r:id="rId24"/>
    <p:sldId id="266" r:id="rId25"/>
    <p:sldId id="321" r:id="rId26"/>
    <p:sldId id="324" r:id="rId27"/>
    <p:sldId id="322" r:id="rId28"/>
    <p:sldId id="323" r:id="rId29"/>
    <p:sldId id="272" r:id="rId30"/>
    <p:sldId id="274" r:id="rId31"/>
    <p:sldId id="314" r:id="rId32"/>
    <p:sldId id="325" r:id="rId33"/>
    <p:sldId id="315" r:id="rId34"/>
    <p:sldId id="316" r:id="rId35"/>
    <p:sldId id="317" r:id="rId36"/>
    <p:sldId id="290" r:id="rId37"/>
    <p:sldId id="320" r:id="rId38"/>
    <p:sldId id="283" r:id="rId39"/>
    <p:sldId id="284" r:id="rId40"/>
    <p:sldId id="285" r:id="rId41"/>
    <p:sldId id="286" r:id="rId42"/>
    <p:sldId id="300" r:id="rId43"/>
    <p:sldId id="302" r:id="rId44"/>
    <p:sldId id="305" r:id="rId45"/>
    <p:sldId id="328" r:id="rId46"/>
    <p:sldId id="291" r:id="rId47"/>
    <p:sldId id="296" r:id="rId48"/>
    <p:sldId id="297" r:id="rId49"/>
    <p:sldId id="338" r:id="rId50"/>
    <p:sldId id="333" r:id="rId51"/>
    <p:sldId id="334" r:id="rId52"/>
    <p:sldId id="335" r:id="rId53"/>
    <p:sldId id="332" r:id="rId54"/>
    <p:sldId id="313" r:id="rId55"/>
    <p:sldId id="264" r:id="rId56"/>
    <p:sldId id="336" r:id="rId57"/>
    <p:sldId id="306" r:id="rId58"/>
    <p:sldId id="307" r:id="rId59"/>
    <p:sldId id="308" r:id="rId60"/>
    <p:sldId id="309" r:id="rId61"/>
    <p:sldId id="310" r:id="rId62"/>
    <p:sldId id="311" r:id="rId63"/>
    <p:sldId id="312" r:id="rId64"/>
    <p:sldId id="299" r:id="rId65"/>
    <p:sldId id="294" r:id="rId66"/>
    <p:sldId id="288" r:id="rId67"/>
    <p:sldId id="280" r:id="rId68"/>
    <p:sldId id="293" r:id="rId69"/>
    <p:sldId id="327" r:id="rId70"/>
    <p:sldId id="340" r:id="rId71"/>
    <p:sldId id="329" r:id="rId72"/>
    <p:sldId id="330" r:id="rId73"/>
    <p:sldId id="331"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79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eghunter:Dropbox:AA%202012%20Work:Fiatech:Conferences:SPAR:Labor%20breakdow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eghunter:Dropbox:AA%202012%20Work:Fiatech:Conferences:SPAR:Labor%20breakdow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eghunter:Dropbox:AA%202012%20Work:Fiatech:Conferences:SPAR:Labor%20breakdow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cat>
            <c:strRef>
              <c:f>Sheet1!$A$12:$A$18</c:f>
              <c:strCache>
                <c:ptCount val="7"/>
                <c:pt idx="0">
                  <c:v>Direct Work</c:v>
                </c:pt>
                <c:pt idx="1">
                  <c:v>Tools and Equipment</c:v>
                </c:pt>
                <c:pt idx="2">
                  <c:v>Travel </c:v>
                </c:pt>
                <c:pt idx="3">
                  <c:v>Waiting</c:v>
                </c:pt>
                <c:pt idx="4">
                  <c:v>Preparatory Work</c:v>
                </c:pt>
                <c:pt idx="5">
                  <c:v>Material Handling</c:v>
                </c:pt>
                <c:pt idx="6">
                  <c:v>Personal</c:v>
                </c:pt>
              </c:strCache>
            </c:strRef>
          </c:cat>
          <c:val>
            <c:numRef>
              <c:f>Sheet1!$B$12:$B$18</c:f>
              <c:numCache>
                <c:formatCode>General</c:formatCode>
                <c:ptCount val="7"/>
                <c:pt idx="0">
                  <c:v>2.16</c:v>
                </c:pt>
                <c:pt idx="1">
                  <c:v>1.52</c:v>
                </c:pt>
                <c:pt idx="2">
                  <c:v>1.36</c:v>
                </c:pt>
                <c:pt idx="3">
                  <c:v>1.04</c:v>
                </c:pt>
                <c:pt idx="4">
                  <c:v>0.88</c:v>
                </c:pt>
                <c:pt idx="5">
                  <c:v>0.64</c:v>
                </c:pt>
                <c:pt idx="6">
                  <c:v>0.48</c:v>
                </c:pt>
              </c:numCache>
            </c:numRef>
          </c:val>
        </c:ser>
        <c:dLbls>
          <c:showLegendKey val="0"/>
          <c:showVal val="0"/>
          <c:showCatName val="0"/>
          <c:showSerName val="0"/>
          <c:showPercent val="0"/>
          <c:showBubbleSize val="0"/>
        </c:dLbls>
        <c:gapWidth val="150"/>
        <c:axId val="92120576"/>
        <c:axId val="92122112"/>
      </c:barChart>
      <c:catAx>
        <c:axId val="92120576"/>
        <c:scaling>
          <c:orientation val="minMax"/>
        </c:scaling>
        <c:delete val="0"/>
        <c:axPos val="l"/>
        <c:majorTickMark val="out"/>
        <c:minorTickMark val="none"/>
        <c:tickLblPos val="nextTo"/>
        <c:txPr>
          <a:bodyPr/>
          <a:lstStyle/>
          <a:p>
            <a:pPr>
              <a:defRPr sz="1200"/>
            </a:pPr>
            <a:endParaRPr lang="en-US"/>
          </a:p>
        </c:txPr>
        <c:crossAx val="92122112"/>
        <c:crosses val="autoZero"/>
        <c:auto val="1"/>
        <c:lblAlgn val="ctr"/>
        <c:lblOffset val="100"/>
        <c:noMultiLvlLbl val="0"/>
      </c:catAx>
      <c:valAx>
        <c:axId val="92122112"/>
        <c:scaling>
          <c:orientation val="minMax"/>
        </c:scaling>
        <c:delete val="0"/>
        <c:axPos val="b"/>
        <c:majorGridlines/>
        <c:numFmt formatCode="General" sourceLinked="1"/>
        <c:majorTickMark val="out"/>
        <c:minorTickMark val="none"/>
        <c:tickLblPos val="nextTo"/>
        <c:txPr>
          <a:bodyPr/>
          <a:lstStyle/>
          <a:p>
            <a:pPr>
              <a:defRPr sz="1400"/>
            </a:pPr>
            <a:endParaRPr lang="en-US"/>
          </a:p>
        </c:txPr>
        <c:crossAx val="921205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820773923529829"/>
          <c:y val="0"/>
          <c:w val="0.65997215719656666"/>
          <c:h val="0.84778435696972154"/>
        </c:manualLayout>
      </c:layout>
      <c:barChart>
        <c:barDir val="bar"/>
        <c:grouping val="clustered"/>
        <c:varyColors val="0"/>
        <c:ser>
          <c:idx val="0"/>
          <c:order val="0"/>
          <c:invertIfNegative val="0"/>
          <c:cat>
            <c:strRef>
              <c:f>Sheet1!$A$12:$A$18</c:f>
              <c:strCache>
                <c:ptCount val="7"/>
                <c:pt idx="0">
                  <c:v>Direct Work</c:v>
                </c:pt>
                <c:pt idx="1">
                  <c:v>Tools and Equipment</c:v>
                </c:pt>
                <c:pt idx="2">
                  <c:v>Travel </c:v>
                </c:pt>
                <c:pt idx="3">
                  <c:v>Waiting</c:v>
                </c:pt>
                <c:pt idx="4">
                  <c:v>Preparatory Work</c:v>
                </c:pt>
                <c:pt idx="5">
                  <c:v>Material Handling</c:v>
                </c:pt>
                <c:pt idx="6">
                  <c:v>Personal</c:v>
                </c:pt>
              </c:strCache>
            </c:strRef>
          </c:cat>
          <c:val>
            <c:numRef>
              <c:f>Sheet1!$B$12:$B$18</c:f>
              <c:numCache>
                <c:formatCode>General</c:formatCode>
                <c:ptCount val="7"/>
                <c:pt idx="0">
                  <c:v>2.16</c:v>
                </c:pt>
                <c:pt idx="1">
                  <c:v>1.52</c:v>
                </c:pt>
                <c:pt idx="2">
                  <c:v>1.36</c:v>
                </c:pt>
                <c:pt idx="3">
                  <c:v>1.04</c:v>
                </c:pt>
                <c:pt idx="4">
                  <c:v>0.88</c:v>
                </c:pt>
                <c:pt idx="5">
                  <c:v>0.64</c:v>
                </c:pt>
                <c:pt idx="6">
                  <c:v>0.48</c:v>
                </c:pt>
              </c:numCache>
            </c:numRef>
          </c:val>
        </c:ser>
        <c:dLbls>
          <c:showLegendKey val="0"/>
          <c:showVal val="0"/>
          <c:showCatName val="0"/>
          <c:showSerName val="0"/>
          <c:showPercent val="0"/>
          <c:showBubbleSize val="0"/>
        </c:dLbls>
        <c:gapWidth val="150"/>
        <c:axId val="80127872"/>
        <c:axId val="80129408"/>
      </c:barChart>
      <c:catAx>
        <c:axId val="80127872"/>
        <c:scaling>
          <c:orientation val="minMax"/>
        </c:scaling>
        <c:delete val="0"/>
        <c:axPos val="l"/>
        <c:majorTickMark val="out"/>
        <c:minorTickMark val="none"/>
        <c:tickLblPos val="nextTo"/>
        <c:txPr>
          <a:bodyPr/>
          <a:lstStyle/>
          <a:p>
            <a:pPr>
              <a:defRPr sz="1200"/>
            </a:pPr>
            <a:endParaRPr lang="en-US"/>
          </a:p>
        </c:txPr>
        <c:crossAx val="80129408"/>
        <c:crosses val="autoZero"/>
        <c:auto val="1"/>
        <c:lblAlgn val="ctr"/>
        <c:lblOffset val="100"/>
        <c:noMultiLvlLbl val="0"/>
      </c:catAx>
      <c:valAx>
        <c:axId val="80129408"/>
        <c:scaling>
          <c:orientation val="minMax"/>
        </c:scaling>
        <c:delete val="0"/>
        <c:axPos val="b"/>
        <c:majorGridlines/>
        <c:numFmt formatCode="General" sourceLinked="1"/>
        <c:majorTickMark val="out"/>
        <c:minorTickMark val="none"/>
        <c:tickLblPos val="nextTo"/>
        <c:txPr>
          <a:bodyPr/>
          <a:lstStyle/>
          <a:p>
            <a:pPr>
              <a:defRPr sz="1400"/>
            </a:pPr>
            <a:endParaRPr lang="en-US"/>
          </a:p>
        </c:txPr>
        <c:crossAx val="80127872"/>
        <c:crosses val="autoZero"/>
        <c:crossBetween val="between"/>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cat>
            <c:strRef>
              <c:f>Sheet1!$A$12:$A$18</c:f>
              <c:strCache>
                <c:ptCount val="7"/>
                <c:pt idx="0">
                  <c:v>Direct Work</c:v>
                </c:pt>
                <c:pt idx="1">
                  <c:v>Tools and Equipment</c:v>
                </c:pt>
                <c:pt idx="2">
                  <c:v>Travel </c:v>
                </c:pt>
                <c:pt idx="3">
                  <c:v>Waiting</c:v>
                </c:pt>
                <c:pt idx="4">
                  <c:v>Preparatory Work</c:v>
                </c:pt>
                <c:pt idx="5">
                  <c:v>Material Handling</c:v>
                </c:pt>
                <c:pt idx="6">
                  <c:v>Personal</c:v>
                </c:pt>
              </c:strCache>
            </c:strRef>
          </c:cat>
          <c:val>
            <c:numRef>
              <c:f>Sheet1!$B$12:$B$18</c:f>
              <c:numCache>
                <c:formatCode>General</c:formatCode>
                <c:ptCount val="7"/>
                <c:pt idx="0">
                  <c:v>2.16</c:v>
                </c:pt>
                <c:pt idx="1">
                  <c:v>1.52</c:v>
                </c:pt>
                <c:pt idx="2">
                  <c:v>1.36</c:v>
                </c:pt>
                <c:pt idx="3">
                  <c:v>1.04</c:v>
                </c:pt>
                <c:pt idx="4">
                  <c:v>0.88</c:v>
                </c:pt>
                <c:pt idx="5">
                  <c:v>0.64</c:v>
                </c:pt>
                <c:pt idx="6">
                  <c:v>0.48</c:v>
                </c:pt>
              </c:numCache>
            </c:numRef>
          </c:val>
        </c:ser>
        <c:dLbls>
          <c:showLegendKey val="0"/>
          <c:showVal val="0"/>
          <c:showCatName val="0"/>
          <c:showSerName val="0"/>
          <c:showPercent val="0"/>
          <c:showBubbleSize val="0"/>
        </c:dLbls>
        <c:gapWidth val="150"/>
        <c:axId val="77354496"/>
        <c:axId val="77356032"/>
      </c:barChart>
      <c:catAx>
        <c:axId val="77354496"/>
        <c:scaling>
          <c:orientation val="minMax"/>
        </c:scaling>
        <c:delete val="0"/>
        <c:axPos val="l"/>
        <c:majorTickMark val="out"/>
        <c:minorTickMark val="none"/>
        <c:tickLblPos val="nextTo"/>
        <c:txPr>
          <a:bodyPr/>
          <a:lstStyle/>
          <a:p>
            <a:pPr>
              <a:defRPr sz="1200"/>
            </a:pPr>
            <a:endParaRPr lang="en-US"/>
          </a:p>
        </c:txPr>
        <c:crossAx val="77356032"/>
        <c:crosses val="autoZero"/>
        <c:auto val="1"/>
        <c:lblAlgn val="ctr"/>
        <c:lblOffset val="100"/>
        <c:noMultiLvlLbl val="0"/>
      </c:catAx>
      <c:valAx>
        <c:axId val="77356032"/>
        <c:scaling>
          <c:orientation val="minMax"/>
        </c:scaling>
        <c:delete val="0"/>
        <c:axPos val="b"/>
        <c:majorGridlines/>
        <c:numFmt formatCode="General" sourceLinked="1"/>
        <c:majorTickMark val="out"/>
        <c:minorTickMark val="none"/>
        <c:tickLblPos val="nextTo"/>
        <c:txPr>
          <a:bodyPr/>
          <a:lstStyle/>
          <a:p>
            <a:pPr>
              <a:defRPr sz="1400"/>
            </a:pPr>
            <a:endParaRPr lang="en-US"/>
          </a:p>
        </c:txPr>
        <c:crossAx val="7735449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A7BE1B-1A6E-4328-896E-A9AB50EF7E3D}" type="datetimeFigureOut">
              <a:rPr lang="en-US" smtClean="0"/>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5D473-E397-4B3E-82F1-DB4CED1B3CFE}" type="slidenum">
              <a:rPr lang="en-US" smtClean="0"/>
              <a:t>‹#›</a:t>
            </a:fld>
            <a:endParaRPr lang="en-US"/>
          </a:p>
        </p:txBody>
      </p:sp>
    </p:spTree>
    <p:extLst>
      <p:ext uri="{BB962C8B-B14F-4D97-AF65-F5344CB8AC3E}">
        <p14:creationId xmlns:p14="http://schemas.microsoft.com/office/powerpoint/2010/main" val="64409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9FC27AD-B8CD-4E0A-BF7E-F66969718DF5}" type="slidenum">
              <a:rPr lang="en-US">
                <a:solidFill>
                  <a:prstClr val="black"/>
                </a:solidFill>
              </a:rPr>
              <a:pPr eaLnBrk="1" hangingPunct="1"/>
              <a:t>14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F82482C-7FB7-4365-974B-94E060E250DC}" type="slidenum">
              <a:rPr lang="en-US">
                <a:solidFill>
                  <a:prstClr val="black"/>
                </a:solidFill>
              </a:rPr>
              <a:pPr eaLnBrk="1" hangingPunct="1"/>
              <a:t>15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MS PGothic" pitchFamily="34" charset="-128"/>
              </a:rPr>
              <a:t>Welcome…</a:t>
            </a:r>
          </a:p>
          <a:p>
            <a:r>
              <a:rPr lang="en-US" smtClean="0">
                <a:ea typeface="MS PGothic" pitchFamily="34" charset="-128"/>
              </a:rPr>
              <a:t>I am professor Wiezel and I will be your Master of Ceremonies for the next hour today. </a:t>
            </a:r>
          </a:p>
          <a:p>
            <a:r>
              <a:rPr lang="en-US" smtClean="0">
                <a:ea typeface="MS PGothic" pitchFamily="34" charset="-128"/>
              </a:rPr>
              <a:t>Let me introduce the team that made this event possible &lt;click&gt;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smtClean="0">
              <a:ea typeface="MS PGothic" pitchFamily="34" charset="-128"/>
              <a:cs typeface="Arial" charset="0"/>
            </a:endParaRPr>
          </a:p>
        </p:txBody>
      </p:sp>
      <p:sp>
        <p:nvSpPr>
          <p:cNvPr id="59396" name="Slide Number Placeholder 3"/>
          <p:cNvSpPr txBox="1">
            <a:spLocks noGrp="1"/>
          </p:cNvSpPr>
          <p:nvPr/>
        </p:nvSpPr>
        <p:spPr bwMode="auto">
          <a:xfrm>
            <a:off x="3884613" y="8685932"/>
            <a:ext cx="2971800" cy="4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Times New Roman" pitchFamily="18" charset="0"/>
              </a:defRPr>
            </a:lvl1pPr>
            <a:lvl2pPr marL="742950" indent="-285750" defTabSz="457200">
              <a:defRPr sz="2400">
                <a:solidFill>
                  <a:schemeClr val="tx1"/>
                </a:solidFill>
                <a:latin typeface="Times New Roman" pitchFamily="18" charset="0"/>
              </a:defRPr>
            </a:lvl2pPr>
            <a:lvl3pPr marL="1143000" indent="-228600" defTabSz="457200">
              <a:defRPr sz="2400">
                <a:solidFill>
                  <a:schemeClr val="tx1"/>
                </a:solidFill>
                <a:latin typeface="Times New Roman" pitchFamily="18" charset="0"/>
              </a:defRPr>
            </a:lvl3pPr>
            <a:lvl4pPr marL="1600200" indent="-228600" defTabSz="457200">
              <a:defRPr sz="2400">
                <a:solidFill>
                  <a:schemeClr val="tx1"/>
                </a:solidFill>
                <a:latin typeface="Times New Roman" pitchFamily="18" charset="0"/>
              </a:defRPr>
            </a:lvl4pPr>
            <a:lvl5pPr marL="2057400" indent="-228600" defTabSz="457200">
              <a:defRPr sz="2400">
                <a:solidFill>
                  <a:schemeClr val="tx1"/>
                </a:solidFill>
                <a:latin typeface="Times New Roman" pitchFamily="18" charset="0"/>
              </a:defRPr>
            </a:lvl5pPr>
            <a:lvl6pPr marL="2514600" indent="-228600" algn="ctr" defTabSz="457200" eaLnBrk="0" fontAlgn="base" hangingPunct="0">
              <a:spcBef>
                <a:spcPct val="0"/>
              </a:spcBef>
              <a:spcAft>
                <a:spcPct val="0"/>
              </a:spcAft>
              <a:defRPr sz="2400">
                <a:solidFill>
                  <a:schemeClr val="tx1"/>
                </a:solidFill>
                <a:latin typeface="Times New Roman" pitchFamily="18" charset="0"/>
              </a:defRPr>
            </a:lvl6pPr>
            <a:lvl7pPr marL="2971800" indent="-228600" algn="ctr" defTabSz="457200" eaLnBrk="0" fontAlgn="base" hangingPunct="0">
              <a:spcBef>
                <a:spcPct val="0"/>
              </a:spcBef>
              <a:spcAft>
                <a:spcPct val="0"/>
              </a:spcAft>
              <a:defRPr sz="2400">
                <a:solidFill>
                  <a:schemeClr val="tx1"/>
                </a:solidFill>
                <a:latin typeface="Times New Roman" pitchFamily="18" charset="0"/>
              </a:defRPr>
            </a:lvl7pPr>
            <a:lvl8pPr marL="3429000" indent="-228600" algn="ctr" defTabSz="457200" eaLnBrk="0" fontAlgn="base" hangingPunct="0">
              <a:spcBef>
                <a:spcPct val="0"/>
              </a:spcBef>
              <a:spcAft>
                <a:spcPct val="0"/>
              </a:spcAft>
              <a:defRPr sz="2400">
                <a:solidFill>
                  <a:schemeClr val="tx1"/>
                </a:solidFill>
                <a:latin typeface="Times New Roman" pitchFamily="18" charset="0"/>
              </a:defRPr>
            </a:lvl8pPr>
            <a:lvl9pPr marL="3886200" indent="-228600" algn="ctr" defTabSz="457200" eaLnBrk="0" fontAlgn="base" hangingPunct="0">
              <a:spcBef>
                <a:spcPct val="0"/>
              </a:spcBef>
              <a:spcAft>
                <a:spcPct val="0"/>
              </a:spcAft>
              <a:defRPr sz="2400">
                <a:solidFill>
                  <a:schemeClr val="tx1"/>
                </a:solidFill>
                <a:latin typeface="Times New Roman" pitchFamily="18" charset="0"/>
              </a:defRPr>
            </a:lvl9pPr>
          </a:lstStyle>
          <a:p>
            <a:pPr algn="r"/>
            <a:fld id="{1C9E94E0-356E-450E-967F-A17C5DA52FEA}" type="slidenum">
              <a:rPr lang="en-US" sz="1200">
                <a:latin typeface="Calibri" pitchFamily="34" charset="0"/>
              </a:rPr>
              <a:pPr algn="r"/>
              <a:t>29</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ln/>
        </p:spPr>
        <p:txBody>
          <a:bodyPr/>
          <a:lstStyle/>
          <a:p>
            <a:pPr>
              <a:defRPr/>
            </a:pPr>
            <a:r>
              <a:rPr lang="en-US" sz="1100" b="1" dirty="0" smtClean="0">
                <a:solidFill>
                  <a:srgbClr val="000000"/>
                </a:solidFill>
                <a:latin typeface="Calibri" pitchFamily="34" charset="0"/>
                <a:ea typeface="ＭＳ Ｐゴシック" pitchFamily="34" charset="-128"/>
                <a:cs typeface="Times New Roman" pitchFamily="18" charset="0"/>
              </a:rPr>
              <a:t>The first observation is that What got you HERE won’t get you THERE</a:t>
            </a:r>
          </a:p>
          <a:p>
            <a:pPr>
              <a:defRPr/>
            </a:pPr>
            <a:endParaRPr lang="en-US" sz="1100" b="1" dirty="0" smtClean="0">
              <a:solidFill>
                <a:srgbClr val="000000"/>
              </a:solidFill>
              <a:latin typeface="Calibri" pitchFamily="34" charset="0"/>
              <a:ea typeface="ＭＳ Ｐゴシック" pitchFamily="34" charset="-128"/>
              <a:cs typeface="Times New Roman" pitchFamily="18" charset="0"/>
            </a:endParaRPr>
          </a:p>
          <a:p>
            <a:pPr>
              <a:defRPr/>
            </a:pPr>
            <a:r>
              <a:rPr lang="en-US" sz="1100" b="1" dirty="0" smtClean="0">
                <a:solidFill>
                  <a:srgbClr val="000000"/>
                </a:solidFill>
                <a:latin typeface="Calibri" pitchFamily="34" charset="0"/>
                <a:ea typeface="ＭＳ Ｐゴシック" pitchFamily="34" charset="-128"/>
                <a:cs typeface="Times New Roman" pitchFamily="18" charset="0"/>
              </a:rPr>
              <a:t>Implementation</a:t>
            </a:r>
            <a:r>
              <a:rPr lang="en-US" sz="1100" dirty="0" smtClean="0">
                <a:solidFill>
                  <a:srgbClr val="000000"/>
                </a:solidFill>
                <a:latin typeface="Calibri" pitchFamily="34" charset="0"/>
                <a:ea typeface="ＭＳ Ｐゴシック" pitchFamily="34" charset="-128"/>
                <a:cs typeface="Times New Roman" pitchFamily="18" charset="0"/>
              </a:rPr>
              <a:t> at later stages in one’s career – now has to happen earlier. </a:t>
            </a:r>
            <a:endParaRPr lang="en-US" sz="1100" b="1" dirty="0" smtClean="0">
              <a:solidFill>
                <a:srgbClr val="000000"/>
              </a:solidFill>
              <a:latin typeface="Calibri" pitchFamily="34" charset="0"/>
              <a:ea typeface="ＭＳ Ｐゴシック" pitchFamily="34" charset="-128"/>
              <a:cs typeface="Times New Roman" pitchFamily="18" charset="0"/>
            </a:endParaRPr>
          </a:p>
          <a:p>
            <a:pPr>
              <a:defRPr/>
            </a:pPr>
            <a:endParaRPr lang="en-US" sz="1100" b="1" dirty="0" smtClean="0">
              <a:solidFill>
                <a:srgbClr val="000000"/>
              </a:solidFill>
              <a:latin typeface="Calibri" pitchFamily="34" charset="0"/>
              <a:ea typeface="ＭＳ Ｐゴシック" pitchFamily="34" charset="-128"/>
              <a:cs typeface="Times New Roman" pitchFamily="18" charset="0"/>
            </a:endParaRPr>
          </a:p>
          <a:p>
            <a:pPr>
              <a:defRPr/>
            </a:pPr>
            <a:r>
              <a:rPr lang="en-US" sz="1100" b="1" dirty="0" smtClean="0">
                <a:solidFill>
                  <a:srgbClr val="000000"/>
                </a:solidFill>
                <a:latin typeface="Calibri" pitchFamily="34" charset="0"/>
                <a:ea typeface="ＭＳ Ｐゴシック" pitchFamily="34" charset="-128"/>
                <a:cs typeface="Times New Roman" pitchFamily="18" charset="0"/>
              </a:rPr>
              <a:t>Builds knowledge networks</a:t>
            </a:r>
            <a:r>
              <a:rPr lang="en-US" dirty="0" smtClean="0">
                <a:ea typeface="ＭＳ Ｐゴシック" pitchFamily="34" charset="-128"/>
              </a:rPr>
              <a:t>: Most puzzling new competency. Looks familiar but it is shifting as well. Think about it. The generation that is retiring now had all the knowledge in their heads. They carried one or two fundamental books with them, but it was mostly in their heads. Our generation </a:t>
            </a:r>
            <a:r>
              <a:rPr lang="en-US" dirty="0" err="1" smtClean="0">
                <a:ea typeface="ＭＳ Ｐゴシック" pitchFamily="34" charset="-128"/>
              </a:rPr>
              <a:t>googles</a:t>
            </a:r>
            <a:r>
              <a:rPr lang="en-US" dirty="0" smtClean="0">
                <a:ea typeface="ＭＳ Ｐゴシック" pitchFamily="34" charset="-128"/>
              </a:rPr>
              <a:t> and </a:t>
            </a:r>
            <a:r>
              <a:rPr lang="en-US" dirty="0" err="1" smtClean="0">
                <a:ea typeface="ＭＳ Ｐゴシック" pitchFamily="34" charset="-128"/>
              </a:rPr>
              <a:t>wikipediazes</a:t>
            </a:r>
            <a:r>
              <a:rPr lang="en-US" dirty="0" smtClean="0">
                <a:ea typeface="ＭＳ Ｐゴシック" pitchFamily="34" charset="-128"/>
              </a:rPr>
              <a:t>. The new college graduates don't. Their knowledge providers find the knowledge for them. It is a whole new level of project management. While we have subcontracted the specialized physical skills, the gen y-</a:t>
            </a:r>
            <a:r>
              <a:rPr lang="en-US" dirty="0" err="1" smtClean="0">
                <a:ea typeface="ＭＳ Ｐゴシック" pitchFamily="34" charset="-128"/>
              </a:rPr>
              <a:t>ers</a:t>
            </a:r>
            <a:r>
              <a:rPr lang="en-US" dirty="0" smtClean="0">
                <a:ea typeface="ＭＳ Ｐゴシック" pitchFamily="34" charset="-128"/>
              </a:rPr>
              <a:t> are literarily subcontracting the thinking. They are meta-PMs - Project managers of Project managing. This requires a realignment of the skills. </a:t>
            </a:r>
          </a:p>
          <a:p>
            <a:pPr>
              <a:defRPr/>
            </a:pPr>
            <a:endParaRPr lang="en-US" dirty="0" smtClean="0">
              <a:ea typeface="ＭＳ Ｐゴシック" pitchFamily="34" charset="-128"/>
            </a:endParaRPr>
          </a:p>
          <a:p>
            <a:pPr>
              <a:defRPr/>
            </a:pPr>
            <a:r>
              <a:rPr lang="en-US" dirty="0" smtClean="0">
                <a:ea typeface="ＭＳ Ｐゴシック" pitchFamily="34" charset="-128"/>
              </a:rPr>
              <a:t>PMs will have to understand that they are completely dependent on the knowledge of other people. Thy are no longer independent.</a:t>
            </a:r>
          </a:p>
          <a:p>
            <a:pPr>
              <a:defRPr/>
            </a:pPr>
            <a:endParaRPr lang="en-US" dirty="0" smtClean="0">
              <a:ea typeface="ＭＳ Ｐゴシック" pitchFamily="34" charset="-128"/>
            </a:endParaRPr>
          </a:p>
          <a:p>
            <a:pPr>
              <a:defRPr/>
            </a:pPr>
            <a:r>
              <a:rPr lang="en-US" dirty="0" smtClean="0">
                <a:ea typeface="ＭＳ Ｐゴシック" pitchFamily="34" charset="-128"/>
              </a:rPr>
              <a:t>&lt;click&gt;</a:t>
            </a:r>
          </a:p>
          <a:p>
            <a:pPr>
              <a:defRPr/>
            </a:pPr>
            <a:endParaRPr lang="en-US" dirty="0" smtClean="0">
              <a:ea typeface="ＭＳ Ｐゴシック" pitchFamily="34" charset="-128"/>
            </a:endParaRPr>
          </a:p>
          <a:p>
            <a:pPr>
              <a:defRPr/>
            </a:pPr>
            <a:r>
              <a:rPr lang="en-US" strike="sngStrike" dirty="0" smtClean="0">
                <a:ea typeface="ＭＳ Ｐゴシック" pitchFamily="34" charset="-128"/>
              </a:rPr>
              <a:t>So how will you know what to work on?</a:t>
            </a:r>
          </a:p>
          <a:p>
            <a:pPr>
              <a:defRPr/>
            </a:pPr>
            <a:r>
              <a:rPr lang="en-US" strike="sngStrike" dirty="0" smtClean="0">
                <a:ea typeface="ＭＳ Ｐゴシック" pitchFamily="34" charset="-128"/>
              </a:rPr>
              <a:t>Well. AS you may expect, there’s an app for that…&lt;Click&gt;</a:t>
            </a:r>
          </a:p>
          <a:p>
            <a:pPr>
              <a:defRPr/>
            </a:pPr>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MS PGothic" pitchFamily="34" charset="-128"/>
            </a:endParaRPr>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F2BB43E1-F58E-4341-BB12-851162A2CC10}" type="slidenum">
              <a:rPr lang="en-US" sz="1200" smtClean="0"/>
              <a:pPr/>
              <a:t>31</a:t>
            </a:fld>
            <a:endParaRPr lang="en-US" sz="1200" smtClean="0"/>
          </a:p>
        </p:txBody>
      </p:sp>
      <p:sp>
        <p:nvSpPr>
          <p:cNvPr id="61445" name="Date Placeholder 4"/>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1200" smtClean="0"/>
              <a:t>May 2010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5F5FA0-7C96-402E-B27B-F641D45EBDAA}" type="slidenum">
              <a:rPr lang="en-US">
                <a:solidFill>
                  <a:prstClr val="black"/>
                </a:solidFill>
              </a:rPr>
              <a:pPr eaLnBrk="1" hangingPunct="1"/>
              <a:t>40</a:t>
            </a:fld>
            <a:endParaRPr lang="en-US">
              <a:solidFill>
                <a:prstClr val="black"/>
              </a:solidFill>
            </a:endParaRPr>
          </a:p>
        </p:txBody>
      </p:sp>
      <p:sp>
        <p:nvSpPr>
          <p:cNvPr id="29699" name="Rectangle 1026"/>
          <p:cNvSpPr>
            <a:spLocks noGrp="1" noRot="1" noChangeAspect="1" noChangeArrowheads="1" noTextEdit="1"/>
          </p:cNvSpPr>
          <p:nvPr>
            <p:ph type="sldImg"/>
          </p:nvPr>
        </p:nvSpPr>
        <p:spPr>
          <a:xfrm>
            <a:off x="1192213" y="671513"/>
            <a:ext cx="4535487" cy="3402012"/>
          </a:xfrm>
          <a:ln w="12700" cap="flat"/>
        </p:spPr>
      </p:sp>
      <p:sp>
        <p:nvSpPr>
          <p:cNvPr id="29700" name="Rectangle 1027"/>
          <p:cNvSpPr>
            <a:spLocks noGrp="1" noChangeArrowheads="1"/>
          </p:cNvSpPr>
          <p:nvPr>
            <p:ph type="body" idx="1"/>
          </p:nvPr>
        </p:nvSpPr>
        <p:spPr>
          <a:xfrm>
            <a:off x="914400" y="4322763"/>
            <a:ext cx="5029200" cy="416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36" tIns="49204" rIns="95236" bIns="49204"/>
          <a:lstStyle/>
          <a:p>
            <a:pPr defTabSz="941388"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vmlDrawing" Target="../drawings/vmlDrawing3.vml"/><Relationship Id="rId4" Type="http://schemas.openxmlformats.org/officeDocument/2006/relationships/image" Target="../media/image7.w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E034A2B-3C2A-43B6-9711-6EE85F5F627F}" type="datetimeFigureOut">
              <a:rPr lang="en-US" smtClean="0"/>
              <a:t>2/27/2013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086070D-C8CB-4DCC-B6D2-328E139564A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034A2B-3C2A-43B6-9711-6EE85F5F627F}"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034A2B-3C2A-43B6-9711-6EE85F5F627F}"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ttom Header Blue, 1 column">
    <p:spTree>
      <p:nvGrpSpPr>
        <p:cNvPr id="1" name=""/>
        <p:cNvGrpSpPr/>
        <p:nvPr/>
      </p:nvGrpSpPr>
      <p:grpSpPr>
        <a:xfrm>
          <a:off x="0" y="0"/>
          <a:ext cx="0" cy="0"/>
          <a:chOff x="0" y="0"/>
          <a:chExt cx="0" cy="0"/>
        </a:xfrm>
      </p:grpSpPr>
      <p:pic>
        <p:nvPicPr>
          <p:cNvPr id="3" name="Picture 2" descr="Bottom Header.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19800"/>
            <a:ext cx="9144000" cy="838200"/>
          </a:xfrm>
          <a:prstGeom prst="rect">
            <a:avLst/>
          </a:prstGeom>
        </p:spPr>
      </p:pic>
      <p:sp>
        <p:nvSpPr>
          <p:cNvPr id="8" name="Title 10"/>
          <p:cNvSpPr>
            <a:spLocks noGrp="1"/>
          </p:cNvSpPr>
          <p:nvPr>
            <p:ph type="title" hasCustomPrompt="1"/>
          </p:nvPr>
        </p:nvSpPr>
        <p:spPr>
          <a:xfrm>
            <a:off x="816897" y="660400"/>
            <a:ext cx="7620000" cy="635000"/>
          </a:xfrm>
          <a:prstGeom prst="rect">
            <a:avLst/>
          </a:prstGeom>
        </p:spPr>
        <p:txBody>
          <a:bodyPr vert="horz" lIns="0" tIns="0" rIns="0" bIns="0"/>
          <a:lstStyle>
            <a:lvl1pPr algn="l">
              <a:tabLst/>
              <a:defRPr sz="3500" b="0" i="0" baseline="0">
                <a:solidFill>
                  <a:schemeClr val="tx1">
                    <a:lumMod val="50000"/>
                    <a:lumOff val="50000"/>
                  </a:schemeClr>
                </a:solidFill>
              </a:defRPr>
            </a:lvl1pPr>
          </a:lstStyle>
          <a:p>
            <a:r>
              <a:rPr lang="en-US" dirty="0" smtClean="0"/>
              <a:t>Headline, one column text</a:t>
            </a:r>
            <a:endParaRPr lang="en-US" dirty="0"/>
          </a:p>
        </p:txBody>
      </p:sp>
      <p:sp>
        <p:nvSpPr>
          <p:cNvPr id="9" name="Text Placeholder 10"/>
          <p:cNvSpPr>
            <a:spLocks noGrp="1"/>
          </p:cNvSpPr>
          <p:nvPr>
            <p:ph type="body" sz="quarter" idx="10" hasCustomPrompt="1"/>
          </p:nvPr>
        </p:nvSpPr>
        <p:spPr>
          <a:xfrm>
            <a:off x="838200" y="1828800"/>
            <a:ext cx="6858000" cy="3810000"/>
          </a:xfrm>
          <a:prstGeom prst="rect">
            <a:avLst/>
          </a:prstGeom>
        </p:spPr>
        <p:txBody>
          <a:bodyPr vert="horz" lIns="0" tIns="0" rIns="0" bIns="0"/>
          <a:lstStyle>
            <a:lvl1pPr marL="0" indent="0">
              <a:buFont typeface="Arial" pitchFamily="34" charset="0"/>
              <a:buNone/>
              <a:defRPr sz="2800" baseline="0">
                <a:solidFill>
                  <a:schemeClr val="bg1">
                    <a:lumMod val="50000"/>
                  </a:schemeClr>
                </a:solidFill>
                <a:latin typeface="Arial"/>
              </a:defRPr>
            </a:lvl1pPr>
            <a:lvl2pPr marL="457200" indent="0">
              <a:buNone/>
              <a:defRPr/>
            </a:lvl2pPr>
          </a:lstStyle>
          <a:p>
            <a:r>
              <a:rPr lang="en-US" sz="1600" dirty="0" err="1" smtClean="0">
                <a:solidFill>
                  <a:srgbClr val="7F7F7F"/>
                </a:solidFill>
                <a:latin typeface="Arial"/>
                <a:cs typeface="Arial"/>
              </a:rPr>
              <a:t>Lorem</a:t>
            </a:r>
            <a:r>
              <a:rPr lang="en-US" sz="1600" dirty="0" smtClean="0">
                <a:solidFill>
                  <a:srgbClr val="7F7F7F"/>
                </a:solidFill>
                <a:latin typeface="Arial"/>
                <a:cs typeface="Arial"/>
              </a:rPr>
              <a:t> </a:t>
            </a:r>
            <a:r>
              <a:rPr lang="en-US" sz="1600" dirty="0" err="1" smtClean="0">
                <a:solidFill>
                  <a:srgbClr val="7F7F7F"/>
                </a:solidFill>
                <a:latin typeface="Arial"/>
                <a:cs typeface="Arial"/>
              </a:rPr>
              <a:t>ipsum</a:t>
            </a:r>
            <a:r>
              <a:rPr lang="en-US" sz="1600" dirty="0" smtClean="0">
                <a:solidFill>
                  <a:srgbClr val="7F7F7F"/>
                </a:solidFill>
                <a:latin typeface="Arial"/>
                <a:cs typeface="Arial"/>
              </a:rPr>
              <a:t> dolor sit </a:t>
            </a:r>
            <a:r>
              <a:rPr lang="en-US" sz="1600" dirty="0" err="1" smtClean="0">
                <a:solidFill>
                  <a:srgbClr val="7F7F7F"/>
                </a:solidFill>
                <a:latin typeface="Arial"/>
                <a:cs typeface="Arial"/>
              </a:rPr>
              <a:t>amet</a:t>
            </a:r>
            <a:r>
              <a:rPr lang="en-US" sz="1600" dirty="0" smtClean="0">
                <a:solidFill>
                  <a:srgbClr val="7F7F7F"/>
                </a:solidFill>
                <a:latin typeface="Arial"/>
                <a:cs typeface="Arial"/>
              </a:rPr>
              <a:t>, </a:t>
            </a:r>
            <a:r>
              <a:rPr lang="en-US" sz="1600" dirty="0" err="1" smtClean="0">
                <a:solidFill>
                  <a:srgbClr val="7F7F7F"/>
                </a:solidFill>
                <a:latin typeface="Arial"/>
                <a:cs typeface="Arial"/>
              </a:rPr>
              <a:t>consectetur</a:t>
            </a:r>
            <a:r>
              <a:rPr lang="en-US" sz="1600" dirty="0" smtClean="0">
                <a:solidFill>
                  <a:srgbClr val="7F7F7F"/>
                </a:solidFill>
                <a:latin typeface="Arial"/>
                <a:cs typeface="Arial"/>
              </a:rPr>
              <a:t> </a:t>
            </a:r>
            <a:r>
              <a:rPr lang="en-US" sz="1600" dirty="0" err="1" smtClean="0">
                <a:solidFill>
                  <a:srgbClr val="7F7F7F"/>
                </a:solidFill>
                <a:latin typeface="Arial"/>
                <a:cs typeface="Arial"/>
              </a:rPr>
              <a:t>adipisicing</a:t>
            </a:r>
            <a:r>
              <a:rPr lang="en-US" sz="1600" dirty="0" smtClean="0">
                <a:solidFill>
                  <a:srgbClr val="7F7F7F"/>
                </a:solidFill>
                <a:latin typeface="Arial"/>
                <a:cs typeface="Arial"/>
              </a:rPr>
              <a:t> </a:t>
            </a:r>
            <a:r>
              <a:rPr lang="en-US" sz="1600" dirty="0" err="1" smtClean="0">
                <a:solidFill>
                  <a:srgbClr val="7F7F7F"/>
                </a:solidFill>
                <a:latin typeface="Arial"/>
                <a:cs typeface="Arial"/>
              </a:rPr>
              <a:t>elit</a:t>
            </a:r>
            <a:r>
              <a:rPr lang="en-US" sz="1600" dirty="0" smtClean="0">
                <a:solidFill>
                  <a:srgbClr val="7F7F7F"/>
                </a:solidFill>
                <a:latin typeface="Arial"/>
                <a:cs typeface="Arial"/>
              </a:rPr>
              <a:t>, </a:t>
            </a:r>
            <a:r>
              <a:rPr lang="en-US" sz="1600" dirty="0" err="1" smtClean="0">
                <a:solidFill>
                  <a:srgbClr val="7F7F7F"/>
                </a:solidFill>
                <a:latin typeface="Arial"/>
                <a:cs typeface="Arial"/>
              </a:rPr>
              <a:t>sed</a:t>
            </a:r>
            <a:r>
              <a:rPr lang="en-US" sz="1600" dirty="0" smtClean="0">
                <a:solidFill>
                  <a:srgbClr val="7F7F7F"/>
                </a:solidFill>
                <a:latin typeface="Arial"/>
                <a:cs typeface="Arial"/>
              </a:rPr>
              <a:t> do </a:t>
            </a:r>
            <a:r>
              <a:rPr lang="en-US" sz="1600" dirty="0" err="1" smtClean="0">
                <a:solidFill>
                  <a:srgbClr val="7F7F7F"/>
                </a:solidFill>
                <a:latin typeface="Arial"/>
                <a:cs typeface="Arial"/>
              </a:rPr>
              <a:t>eiusmod</a:t>
            </a:r>
            <a:r>
              <a:rPr lang="en-US" sz="1600" dirty="0" smtClean="0">
                <a:solidFill>
                  <a:srgbClr val="7F7F7F"/>
                </a:solidFill>
                <a:latin typeface="Arial"/>
                <a:cs typeface="Arial"/>
              </a:rPr>
              <a:t> </a:t>
            </a:r>
            <a:r>
              <a:rPr lang="en-US" sz="1600" dirty="0" err="1" smtClean="0">
                <a:solidFill>
                  <a:srgbClr val="7F7F7F"/>
                </a:solidFill>
                <a:latin typeface="Arial"/>
                <a:cs typeface="Arial"/>
              </a:rPr>
              <a:t>tempor</a:t>
            </a:r>
            <a:r>
              <a:rPr lang="en-US" sz="1600" dirty="0" smtClean="0">
                <a:solidFill>
                  <a:srgbClr val="7F7F7F"/>
                </a:solidFill>
                <a:latin typeface="Arial"/>
                <a:cs typeface="Arial"/>
              </a:rPr>
              <a:t> </a:t>
            </a:r>
            <a:r>
              <a:rPr lang="en-US" sz="1600" dirty="0" err="1" smtClean="0">
                <a:solidFill>
                  <a:srgbClr val="7F7F7F"/>
                </a:solidFill>
                <a:latin typeface="Arial"/>
                <a:cs typeface="Arial"/>
              </a:rPr>
              <a:t>incididunt</a:t>
            </a:r>
            <a:r>
              <a:rPr lang="en-US" sz="1600" dirty="0" smtClean="0">
                <a:solidFill>
                  <a:srgbClr val="7F7F7F"/>
                </a:solidFill>
                <a:latin typeface="Arial"/>
                <a:cs typeface="Arial"/>
              </a:rPr>
              <a:t> </a:t>
            </a:r>
            <a:r>
              <a:rPr lang="en-US" sz="1600" dirty="0" err="1" smtClean="0">
                <a:solidFill>
                  <a:srgbClr val="7F7F7F"/>
                </a:solidFill>
                <a:latin typeface="Arial"/>
                <a:cs typeface="Arial"/>
              </a:rPr>
              <a:t>ut</a:t>
            </a:r>
            <a:r>
              <a:rPr lang="en-US" sz="1600" dirty="0" smtClean="0">
                <a:solidFill>
                  <a:srgbClr val="7F7F7F"/>
                </a:solidFill>
                <a:latin typeface="Arial"/>
                <a:cs typeface="Arial"/>
              </a:rPr>
              <a:t> </a:t>
            </a:r>
            <a:r>
              <a:rPr lang="en-US" sz="1600" dirty="0" err="1" smtClean="0">
                <a:solidFill>
                  <a:srgbClr val="7F7F7F"/>
                </a:solidFill>
                <a:latin typeface="Arial"/>
                <a:cs typeface="Arial"/>
              </a:rPr>
              <a:t>labore</a:t>
            </a:r>
            <a:r>
              <a:rPr lang="en-US" sz="1600" dirty="0" smtClean="0">
                <a:solidFill>
                  <a:srgbClr val="7F7F7F"/>
                </a:solidFill>
                <a:latin typeface="Arial"/>
                <a:cs typeface="Arial"/>
              </a:rPr>
              <a:t> et </a:t>
            </a:r>
            <a:r>
              <a:rPr lang="en-US" sz="1600" dirty="0" err="1" smtClean="0">
                <a:solidFill>
                  <a:srgbClr val="7F7F7F"/>
                </a:solidFill>
                <a:latin typeface="Arial"/>
                <a:cs typeface="Arial"/>
              </a:rPr>
              <a:t>dolore</a:t>
            </a:r>
            <a:endParaRPr lang="en-US" sz="1600" dirty="0" smtClean="0">
              <a:solidFill>
                <a:srgbClr val="7F7F7F"/>
              </a:solidFill>
              <a:latin typeface="Arial"/>
              <a:cs typeface="Arial"/>
            </a:endParaRPr>
          </a:p>
          <a:p>
            <a:endParaRPr lang="en-US" sz="1600" dirty="0" smtClean="0">
              <a:solidFill>
                <a:srgbClr val="7F7F7F"/>
              </a:solidFill>
              <a:latin typeface="Arial"/>
              <a:cs typeface="Arial"/>
            </a:endParaRPr>
          </a:p>
          <a:p>
            <a:r>
              <a:rPr lang="en-US" sz="1600" dirty="0" err="1" smtClean="0">
                <a:solidFill>
                  <a:srgbClr val="7F7F7F"/>
                </a:solidFill>
                <a:latin typeface="Arial"/>
                <a:cs typeface="Arial"/>
              </a:rPr>
              <a:t>Lorem</a:t>
            </a:r>
            <a:r>
              <a:rPr lang="en-US" sz="1600" dirty="0" smtClean="0">
                <a:solidFill>
                  <a:srgbClr val="7F7F7F"/>
                </a:solidFill>
                <a:latin typeface="Arial"/>
                <a:cs typeface="Arial"/>
              </a:rPr>
              <a:t> </a:t>
            </a:r>
            <a:r>
              <a:rPr lang="en-US" sz="1600" dirty="0" err="1" smtClean="0">
                <a:solidFill>
                  <a:srgbClr val="7F7F7F"/>
                </a:solidFill>
                <a:latin typeface="Arial"/>
                <a:cs typeface="Arial"/>
              </a:rPr>
              <a:t>ipsum</a:t>
            </a:r>
            <a:r>
              <a:rPr lang="en-US" sz="1600" dirty="0" smtClean="0">
                <a:solidFill>
                  <a:srgbClr val="7F7F7F"/>
                </a:solidFill>
                <a:latin typeface="Arial"/>
                <a:cs typeface="Arial"/>
              </a:rPr>
              <a:t> dolor sit </a:t>
            </a:r>
            <a:r>
              <a:rPr lang="en-US" sz="1600" dirty="0" err="1" smtClean="0">
                <a:solidFill>
                  <a:srgbClr val="7F7F7F"/>
                </a:solidFill>
                <a:latin typeface="Arial"/>
                <a:cs typeface="Arial"/>
              </a:rPr>
              <a:t>amet</a:t>
            </a:r>
            <a:r>
              <a:rPr lang="en-US" sz="1600" dirty="0" smtClean="0">
                <a:solidFill>
                  <a:srgbClr val="7F7F7F"/>
                </a:solidFill>
                <a:latin typeface="Arial"/>
                <a:cs typeface="Arial"/>
              </a:rPr>
              <a:t>, </a:t>
            </a:r>
            <a:r>
              <a:rPr lang="en-US" sz="1600" dirty="0" err="1" smtClean="0">
                <a:solidFill>
                  <a:srgbClr val="7F7F7F"/>
                </a:solidFill>
                <a:latin typeface="Arial"/>
                <a:cs typeface="Arial"/>
              </a:rPr>
              <a:t>consev</a:t>
            </a:r>
            <a:r>
              <a:rPr lang="en-US" sz="1600" dirty="0" smtClean="0">
                <a:solidFill>
                  <a:srgbClr val="7F7F7F"/>
                </a:solidFill>
                <a:latin typeface="Arial"/>
                <a:cs typeface="Arial"/>
              </a:rPr>
              <a:t> </a:t>
            </a:r>
            <a:r>
              <a:rPr lang="en-US" sz="1600" dirty="0" err="1" smtClean="0">
                <a:solidFill>
                  <a:srgbClr val="7F7F7F"/>
                </a:solidFill>
                <a:latin typeface="Arial"/>
                <a:cs typeface="Arial"/>
              </a:rPr>
              <a:t>cteturart</a:t>
            </a:r>
            <a:r>
              <a:rPr lang="en-US" sz="1600" dirty="0" smtClean="0">
                <a:solidFill>
                  <a:srgbClr val="7F7F7F"/>
                </a:solidFill>
                <a:latin typeface="Arial"/>
                <a:cs typeface="Arial"/>
              </a:rPr>
              <a:t> </a:t>
            </a:r>
            <a:r>
              <a:rPr lang="en-US" sz="1600" dirty="0" err="1" smtClean="0">
                <a:solidFill>
                  <a:srgbClr val="7F7F7F"/>
                </a:solidFill>
                <a:latin typeface="Arial"/>
                <a:cs typeface="Arial"/>
              </a:rPr>
              <a:t>adipisicing</a:t>
            </a:r>
            <a:r>
              <a:rPr lang="en-US" sz="1600" dirty="0" smtClean="0">
                <a:solidFill>
                  <a:srgbClr val="7F7F7F"/>
                </a:solidFill>
                <a:latin typeface="Arial"/>
                <a:cs typeface="Arial"/>
              </a:rPr>
              <a:t> </a:t>
            </a:r>
            <a:r>
              <a:rPr lang="en-US" sz="1600" dirty="0" err="1" smtClean="0">
                <a:solidFill>
                  <a:srgbClr val="7F7F7F"/>
                </a:solidFill>
                <a:latin typeface="Arial"/>
                <a:cs typeface="Arial"/>
              </a:rPr>
              <a:t>elit</a:t>
            </a:r>
            <a:r>
              <a:rPr lang="en-US" sz="1600" dirty="0" smtClean="0">
                <a:solidFill>
                  <a:srgbClr val="7F7F7F"/>
                </a:solidFill>
                <a:latin typeface="Arial"/>
                <a:cs typeface="Arial"/>
              </a:rPr>
              <a:t> </a:t>
            </a:r>
            <a:r>
              <a:rPr lang="en-US" sz="1600" dirty="0" err="1" smtClean="0">
                <a:solidFill>
                  <a:srgbClr val="7F7F7F"/>
                </a:solidFill>
                <a:latin typeface="Arial"/>
                <a:cs typeface="Arial"/>
              </a:rPr>
              <a:t>seddo</a:t>
            </a:r>
            <a:r>
              <a:rPr lang="en-US" sz="1600" dirty="0" smtClean="0">
                <a:solidFill>
                  <a:srgbClr val="7F7F7F"/>
                </a:solidFill>
                <a:latin typeface="Arial"/>
                <a:cs typeface="Arial"/>
              </a:rPr>
              <a:t>. </a:t>
            </a:r>
            <a:r>
              <a:rPr lang="en-US" sz="1600" dirty="0" err="1" smtClean="0">
                <a:solidFill>
                  <a:srgbClr val="7F7F7F"/>
                </a:solidFill>
                <a:latin typeface="Arial"/>
                <a:cs typeface="Arial"/>
              </a:rPr>
              <a:t>Lorem</a:t>
            </a:r>
            <a:r>
              <a:rPr lang="en-US" sz="1600" dirty="0" smtClean="0">
                <a:solidFill>
                  <a:srgbClr val="7F7F7F"/>
                </a:solidFill>
                <a:latin typeface="Arial"/>
                <a:cs typeface="Arial"/>
              </a:rPr>
              <a:t> </a:t>
            </a:r>
            <a:r>
              <a:rPr lang="en-US" sz="1600" dirty="0" err="1" smtClean="0">
                <a:solidFill>
                  <a:srgbClr val="7F7F7F"/>
                </a:solidFill>
                <a:latin typeface="Arial"/>
                <a:cs typeface="Arial"/>
              </a:rPr>
              <a:t>ipsum</a:t>
            </a:r>
            <a:r>
              <a:rPr lang="en-US" sz="1600" dirty="0" smtClean="0">
                <a:solidFill>
                  <a:srgbClr val="7F7F7F"/>
                </a:solidFill>
                <a:latin typeface="Arial"/>
                <a:cs typeface="Arial"/>
              </a:rPr>
              <a:t> dolor sit </a:t>
            </a:r>
            <a:r>
              <a:rPr lang="en-US" sz="1600" dirty="0" err="1" smtClean="0">
                <a:solidFill>
                  <a:srgbClr val="7F7F7F"/>
                </a:solidFill>
                <a:latin typeface="Arial"/>
                <a:cs typeface="Arial"/>
              </a:rPr>
              <a:t>amet</a:t>
            </a:r>
            <a:r>
              <a:rPr lang="en-US" sz="1600" dirty="0" smtClean="0">
                <a:solidFill>
                  <a:srgbClr val="7F7F7F"/>
                </a:solidFill>
                <a:latin typeface="Arial"/>
                <a:cs typeface="Arial"/>
              </a:rPr>
              <a:t>, </a:t>
            </a:r>
            <a:r>
              <a:rPr lang="en-US" sz="1600" dirty="0" err="1" smtClean="0">
                <a:solidFill>
                  <a:srgbClr val="7F7F7F"/>
                </a:solidFill>
                <a:latin typeface="Arial"/>
                <a:cs typeface="Arial"/>
              </a:rPr>
              <a:t>consectetur</a:t>
            </a:r>
            <a:r>
              <a:rPr lang="en-US" sz="1600" dirty="0" smtClean="0">
                <a:solidFill>
                  <a:srgbClr val="7F7F7F"/>
                </a:solidFill>
                <a:latin typeface="Arial"/>
                <a:cs typeface="Arial"/>
              </a:rPr>
              <a:t> </a:t>
            </a:r>
            <a:r>
              <a:rPr lang="en-US" sz="1600" dirty="0" err="1" smtClean="0">
                <a:solidFill>
                  <a:srgbClr val="7F7F7F"/>
                </a:solidFill>
                <a:latin typeface="Arial"/>
                <a:cs typeface="Arial"/>
              </a:rPr>
              <a:t>adipisicing</a:t>
            </a:r>
            <a:r>
              <a:rPr lang="en-US" sz="1600" dirty="0" smtClean="0">
                <a:solidFill>
                  <a:srgbClr val="7F7F7F"/>
                </a:solidFill>
                <a:latin typeface="Arial"/>
                <a:cs typeface="Arial"/>
              </a:rPr>
              <a:t> </a:t>
            </a:r>
            <a:r>
              <a:rPr lang="en-US" sz="1600" dirty="0" err="1" smtClean="0">
                <a:solidFill>
                  <a:srgbClr val="7F7F7F"/>
                </a:solidFill>
                <a:latin typeface="Arial"/>
                <a:cs typeface="Arial"/>
              </a:rPr>
              <a:t>elit</a:t>
            </a:r>
            <a:r>
              <a:rPr lang="en-US" sz="1600" dirty="0" smtClean="0">
                <a:solidFill>
                  <a:srgbClr val="7F7F7F"/>
                </a:solidFill>
                <a:latin typeface="Arial"/>
                <a:cs typeface="Arial"/>
              </a:rPr>
              <a:t>, </a:t>
            </a:r>
            <a:r>
              <a:rPr lang="en-US" sz="1600" dirty="0" err="1" smtClean="0">
                <a:solidFill>
                  <a:srgbClr val="7F7F7F"/>
                </a:solidFill>
                <a:latin typeface="Arial"/>
                <a:cs typeface="Arial"/>
              </a:rPr>
              <a:t>sed</a:t>
            </a:r>
            <a:r>
              <a:rPr lang="en-US" sz="1600" dirty="0" smtClean="0">
                <a:solidFill>
                  <a:srgbClr val="7F7F7F"/>
                </a:solidFill>
                <a:latin typeface="Arial"/>
                <a:cs typeface="Arial"/>
              </a:rPr>
              <a:t> do </a:t>
            </a:r>
            <a:r>
              <a:rPr lang="en-US" sz="1600" dirty="0" err="1" smtClean="0">
                <a:solidFill>
                  <a:srgbClr val="7F7F7F"/>
                </a:solidFill>
                <a:latin typeface="Arial"/>
                <a:cs typeface="Arial"/>
              </a:rPr>
              <a:t>eiusmod</a:t>
            </a:r>
            <a:r>
              <a:rPr lang="en-US" sz="1600" dirty="0" smtClean="0">
                <a:solidFill>
                  <a:srgbClr val="7F7F7F"/>
                </a:solidFill>
                <a:latin typeface="Arial"/>
                <a:cs typeface="Arial"/>
              </a:rPr>
              <a:t> </a:t>
            </a:r>
            <a:r>
              <a:rPr lang="en-US" sz="1600" dirty="0" err="1" smtClean="0">
                <a:solidFill>
                  <a:srgbClr val="7F7F7F"/>
                </a:solidFill>
                <a:latin typeface="Arial"/>
                <a:cs typeface="Arial"/>
              </a:rPr>
              <a:t>tempor</a:t>
            </a:r>
            <a:r>
              <a:rPr lang="en-US" sz="1600" dirty="0" smtClean="0">
                <a:solidFill>
                  <a:srgbClr val="7F7F7F"/>
                </a:solidFill>
                <a:latin typeface="Arial"/>
                <a:cs typeface="Arial"/>
              </a:rPr>
              <a:t> </a:t>
            </a:r>
            <a:r>
              <a:rPr lang="en-US" sz="1600" dirty="0" err="1" smtClean="0">
                <a:solidFill>
                  <a:srgbClr val="7F7F7F"/>
                </a:solidFill>
                <a:latin typeface="Arial"/>
                <a:cs typeface="Arial"/>
              </a:rPr>
              <a:t>incididunt</a:t>
            </a:r>
            <a:r>
              <a:rPr lang="en-US" sz="1600" dirty="0" smtClean="0">
                <a:solidFill>
                  <a:srgbClr val="7F7F7F"/>
                </a:solidFill>
                <a:latin typeface="Arial"/>
                <a:cs typeface="Arial"/>
              </a:rPr>
              <a:t> </a:t>
            </a:r>
            <a:r>
              <a:rPr lang="en-US" sz="1600" dirty="0" err="1" smtClean="0">
                <a:solidFill>
                  <a:srgbClr val="7F7F7F"/>
                </a:solidFill>
                <a:latin typeface="Arial"/>
                <a:cs typeface="Arial"/>
              </a:rPr>
              <a:t>ut</a:t>
            </a:r>
            <a:r>
              <a:rPr lang="en-US" sz="1600" dirty="0" smtClean="0">
                <a:solidFill>
                  <a:srgbClr val="7F7F7F"/>
                </a:solidFill>
                <a:latin typeface="Arial"/>
                <a:cs typeface="Arial"/>
              </a:rPr>
              <a:t> </a:t>
            </a:r>
            <a:r>
              <a:rPr lang="en-US" sz="1600" dirty="0" err="1" smtClean="0">
                <a:solidFill>
                  <a:srgbClr val="7F7F7F"/>
                </a:solidFill>
                <a:latin typeface="Arial"/>
                <a:cs typeface="Arial"/>
              </a:rPr>
              <a:t>labore</a:t>
            </a:r>
            <a:r>
              <a:rPr lang="en-US" sz="1600" dirty="0" smtClean="0">
                <a:solidFill>
                  <a:srgbClr val="7F7F7F"/>
                </a:solidFill>
                <a:latin typeface="Arial"/>
                <a:cs typeface="Arial"/>
              </a:rPr>
              <a:t> et </a:t>
            </a:r>
            <a:r>
              <a:rPr lang="en-US" sz="1600" dirty="0" err="1" smtClean="0">
                <a:solidFill>
                  <a:srgbClr val="7F7F7F"/>
                </a:solidFill>
                <a:latin typeface="Arial"/>
                <a:cs typeface="Arial"/>
              </a:rPr>
              <a:t>dolore</a:t>
            </a:r>
            <a:r>
              <a:rPr lang="en-US" sz="1600" dirty="0" smtClean="0">
                <a:solidFill>
                  <a:srgbClr val="7F7F7F"/>
                </a:solidFill>
                <a:latin typeface="Arial"/>
                <a:cs typeface="Arial"/>
              </a:rPr>
              <a:t> magna </a:t>
            </a:r>
            <a:r>
              <a:rPr lang="en-US" sz="1600" dirty="0" err="1" smtClean="0">
                <a:solidFill>
                  <a:srgbClr val="7F7F7F"/>
                </a:solidFill>
                <a:latin typeface="Arial"/>
                <a:cs typeface="Arial"/>
              </a:rPr>
              <a:t>aliqua</a:t>
            </a:r>
            <a:r>
              <a:rPr lang="en-US" sz="1600" dirty="0" smtClean="0">
                <a:solidFill>
                  <a:srgbClr val="7F7F7F"/>
                </a:solidFill>
                <a:latin typeface="Arial"/>
                <a:cs typeface="Arial"/>
              </a:rPr>
              <a:t>. </a:t>
            </a:r>
            <a:r>
              <a:rPr lang="en-US" sz="1600" dirty="0" err="1" smtClean="0">
                <a:solidFill>
                  <a:srgbClr val="7F7F7F"/>
                </a:solidFill>
                <a:latin typeface="Arial"/>
                <a:cs typeface="Arial"/>
              </a:rPr>
              <a:t>Ut</a:t>
            </a:r>
            <a:r>
              <a:rPr lang="en-US" sz="1600" dirty="0" smtClean="0">
                <a:solidFill>
                  <a:srgbClr val="7F7F7F"/>
                </a:solidFill>
                <a:latin typeface="Arial"/>
                <a:cs typeface="Arial"/>
              </a:rPr>
              <a:t> </a:t>
            </a:r>
            <a:r>
              <a:rPr lang="en-US" sz="1600" dirty="0" err="1" smtClean="0">
                <a:solidFill>
                  <a:srgbClr val="7F7F7F"/>
                </a:solidFill>
                <a:latin typeface="Arial"/>
                <a:cs typeface="Arial"/>
              </a:rPr>
              <a:t>enim</a:t>
            </a:r>
            <a:r>
              <a:rPr lang="en-US" sz="1600" dirty="0" smtClean="0">
                <a:solidFill>
                  <a:srgbClr val="7F7F7F"/>
                </a:solidFill>
                <a:latin typeface="Arial"/>
                <a:cs typeface="Arial"/>
              </a:rPr>
              <a:t> ad minim </a:t>
            </a:r>
            <a:r>
              <a:rPr lang="en-US" sz="1600" dirty="0" err="1" smtClean="0">
                <a:solidFill>
                  <a:srgbClr val="7F7F7F"/>
                </a:solidFill>
                <a:latin typeface="Arial"/>
                <a:cs typeface="Arial"/>
              </a:rPr>
              <a:t>veniam</a:t>
            </a:r>
            <a:r>
              <a:rPr lang="en-US" sz="1600" dirty="0" smtClean="0">
                <a:solidFill>
                  <a:srgbClr val="7F7F7F"/>
                </a:solidFill>
                <a:latin typeface="Arial"/>
                <a:cs typeface="Arial"/>
              </a:rPr>
              <a:t>, </a:t>
            </a:r>
            <a:r>
              <a:rPr lang="en-US" sz="1600" dirty="0" err="1" smtClean="0">
                <a:solidFill>
                  <a:srgbClr val="7F7F7F"/>
                </a:solidFill>
                <a:latin typeface="Arial"/>
                <a:cs typeface="Arial"/>
              </a:rPr>
              <a:t>quis</a:t>
            </a:r>
            <a:r>
              <a:rPr lang="en-US" sz="1600" dirty="0" smtClean="0">
                <a:solidFill>
                  <a:srgbClr val="7F7F7F"/>
                </a:solidFill>
                <a:latin typeface="Arial"/>
                <a:cs typeface="Arial"/>
              </a:rPr>
              <a:t> </a:t>
            </a:r>
            <a:r>
              <a:rPr lang="en-US" sz="1600" dirty="0" err="1" smtClean="0">
                <a:solidFill>
                  <a:srgbClr val="7F7F7F"/>
                </a:solidFill>
                <a:latin typeface="Arial"/>
                <a:cs typeface="Arial"/>
              </a:rPr>
              <a:t>nostrud</a:t>
            </a:r>
            <a:r>
              <a:rPr lang="en-US" sz="1600" dirty="0" smtClean="0">
                <a:solidFill>
                  <a:srgbClr val="7F7F7F"/>
                </a:solidFill>
                <a:latin typeface="Arial"/>
                <a:cs typeface="Arial"/>
              </a:rPr>
              <a:t> exercitation </a:t>
            </a:r>
            <a:r>
              <a:rPr lang="en-US" sz="1600" dirty="0" err="1" smtClean="0">
                <a:solidFill>
                  <a:srgbClr val="7F7F7F"/>
                </a:solidFill>
                <a:latin typeface="Arial"/>
                <a:cs typeface="Arial"/>
              </a:rPr>
              <a:t>ullamco</a:t>
            </a:r>
            <a:r>
              <a:rPr lang="en-US" sz="1600" dirty="0" smtClean="0">
                <a:solidFill>
                  <a:srgbClr val="7F7F7F"/>
                </a:solidFill>
                <a:latin typeface="Arial"/>
                <a:cs typeface="Arial"/>
              </a:rPr>
              <a:t>.</a:t>
            </a:r>
          </a:p>
          <a:p>
            <a:endParaRPr lang="en-US" sz="1600" dirty="0" smtClean="0">
              <a:solidFill>
                <a:srgbClr val="7F7F7F"/>
              </a:solidFill>
              <a:latin typeface="Arial"/>
              <a:cs typeface="Arial"/>
            </a:endParaRPr>
          </a:p>
          <a:p>
            <a:r>
              <a:rPr lang="en-US" sz="1600" dirty="0" smtClean="0">
                <a:solidFill>
                  <a:srgbClr val="7F7F7F"/>
                </a:solidFill>
                <a:latin typeface="Arial"/>
                <a:cs typeface="Arial"/>
              </a:rPr>
              <a:t>Subtitle goes </a:t>
            </a:r>
            <a:r>
              <a:rPr lang="en-US" sz="1600" dirty="0" err="1" smtClean="0">
                <a:solidFill>
                  <a:srgbClr val="7F7F7F"/>
                </a:solidFill>
                <a:latin typeface="Arial"/>
                <a:cs typeface="Arial"/>
              </a:rPr>
              <a:t>ipsum</a:t>
            </a:r>
            <a:r>
              <a:rPr lang="en-US" sz="1600" dirty="0" smtClean="0">
                <a:solidFill>
                  <a:srgbClr val="7F7F7F"/>
                </a:solidFill>
                <a:latin typeface="Arial"/>
                <a:cs typeface="Arial"/>
              </a:rPr>
              <a:t> dolor sit </a:t>
            </a:r>
            <a:r>
              <a:rPr lang="en-US" sz="1600" dirty="0" err="1" smtClean="0">
                <a:solidFill>
                  <a:srgbClr val="7F7F7F"/>
                </a:solidFill>
                <a:latin typeface="Arial"/>
                <a:cs typeface="Arial"/>
              </a:rPr>
              <a:t>amet</a:t>
            </a:r>
            <a:r>
              <a:rPr lang="en-US" sz="1600" dirty="0" smtClean="0">
                <a:solidFill>
                  <a:srgbClr val="7F7F7F"/>
                </a:solidFill>
                <a:latin typeface="Arial"/>
                <a:cs typeface="Arial"/>
              </a:rPr>
              <a:t>, </a:t>
            </a:r>
            <a:r>
              <a:rPr lang="en-US" sz="1600" dirty="0" err="1" smtClean="0">
                <a:solidFill>
                  <a:srgbClr val="7F7F7F"/>
                </a:solidFill>
                <a:latin typeface="Arial"/>
                <a:cs typeface="Arial"/>
              </a:rPr>
              <a:t>consev</a:t>
            </a:r>
            <a:r>
              <a:rPr lang="en-US" sz="1600" dirty="0" smtClean="0">
                <a:solidFill>
                  <a:srgbClr val="7F7F7F"/>
                </a:solidFill>
                <a:latin typeface="Arial"/>
                <a:cs typeface="Arial"/>
              </a:rPr>
              <a:t> </a:t>
            </a:r>
            <a:r>
              <a:rPr lang="en-US" sz="1600" dirty="0" err="1" smtClean="0">
                <a:solidFill>
                  <a:srgbClr val="7F7F7F"/>
                </a:solidFill>
                <a:latin typeface="Arial"/>
                <a:cs typeface="Arial"/>
              </a:rPr>
              <a:t>cteturart</a:t>
            </a:r>
            <a:r>
              <a:rPr lang="en-US" sz="1600" dirty="0" smtClean="0">
                <a:solidFill>
                  <a:srgbClr val="7F7F7F"/>
                </a:solidFill>
                <a:latin typeface="Arial"/>
                <a:cs typeface="Arial"/>
              </a:rPr>
              <a:t>. </a:t>
            </a:r>
            <a:r>
              <a:rPr lang="en-US" sz="1600" dirty="0" err="1" smtClean="0">
                <a:solidFill>
                  <a:srgbClr val="7F7F7F"/>
                </a:solidFill>
                <a:latin typeface="Arial"/>
                <a:cs typeface="Arial"/>
              </a:rPr>
              <a:t>Lorem</a:t>
            </a:r>
            <a:r>
              <a:rPr lang="en-US" sz="1600" dirty="0" smtClean="0">
                <a:solidFill>
                  <a:srgbClr val="7F7F7F"/>
                </a:solidFill>
                <a:latin typeface="Arial"/>
                <a:cs typeface="Arial"/>
              </a:rPr>
              <a:t> </a:t>
            </a:r>
            <a:r>
              <a:rPr lang="en-US" sz="1600" dirty="0" err="1" smtClean="0">
                <a:solidFill>
                  <a:srgbClr val="7F7F7F"/>
                </a:solidFill>
                <a:latin typeface="Arial"/>
                <a:cs typeface="Arial"/>
              </a:rPr>
              <a:t>ipsum</a:t>
            </a:r>
            <a:r>
              <a:rPr lang="en-US" sz="1600" dirty="0" smtClean="0">
                <a:solidFill>
                  <a:srgbClr val="7F7F7F"/>
                </a:solidFill>
                <a:latin typeface="Arial"/>
                <a:cs typeface="Arial"/>
              </a:rPr>
              <a:t> dolor sit </a:t>
            </a:r>
            <a:r>
              <a:rPr lang="en-US" sz="1600" dirty="0" err="1" smtClean="0">
                <a:solidFill>
                  <a:srgbClr val="7F7F7F"/>
                </a:solidFill>
                <a:latin typeface="Arial"/>
                <a:cs typeface="Arial"/>
              </a:rPr>
              <a:t>amet</a:t>
            </a:r>
            <a:r>
              <a:rPr lang="en-US" sz="1600" dirty="0" smtClean="0">
                <a:solidFill>
                  <a:srgbClr val="7F7F7F"/>
                </a:solidFill>
                <a:latin typeface="Arial"/>
                <a:cs typeface="Arial"/>
              </a:rPr>
              <a:t>, </a:t>
            </a:r>
            <a:r>
              <a:rPr lang="en-US" sz="1600" dirty="0" err="1" smtClean="0">
                <a:solidFill>
                  <a:srgbClr val="7F7F7F"/>
                </a:solidFill>
                <a:latin typeface="Arial"/>
                <a:cs typeface="Arial"/>
              </a:rPr>
              <a:t>consectetur</a:t>
            </a:r>
            <a:r>
              <a:rPr lang="en-US" sz="1600" dirty="0" smtClean="0">
                <a:solidFill>
                  <a:srgbClr val="7F7F7F"/>
                </a:solidFill>
                <a:latin typeface="Arial"/>
                <a:cs typeface="Arial"/>
              </a:rPr>
              <a:t> </a:t>
            </a:r>
            <a:r>
              <a:rPr lang="en-US" sz="1600" dirty="0" err="1" smtClean="0">
                <a:solidFill>
                  <a:srgbClr val="7F7F7F"/>
                </a:solidFill>
                <a:latin typeface="Arial"/>
                <a:cs typeface="Arial"/>
              </a:rPr>
              <a:t>adipisicing</a:t>
            </a:r>
            <a:r>
              <a:rPr lang="en-US" sz="1600" dirty="0" smtClean="0">
                <a:solidFill>
                  <a:srgbClr val="7F7F7F"/>
                </a:solidFill>
                <a:latin typeface="Arial"/>
                <a:cs typeface="Arial"/>
              </a:rPr>
              <a:t> </a:t>
            </a:r>
            <a:r>
              <a:rPr lang="en-US" sz="1600" dirty="0" err="1" smtClean="0">
                <a:solidFill>
                  <a:srgbClr val="7F7F7F"/>
                </a:solidFill>
                <a:latin typeface="Arial"/>
                <a:cs typeface="Arial"/>
              </a:rPr>
              <a:t>elit</a:t>
            </a:r>
            <a:r>
              <a:rPr lang="en-US" sz="1600" dirty="0" smtClean="0">
                <a:solidFill>
                  <a:srgbClr val="7F7F7F"/>
                </a:solidFill>
                <a:latin typeface="Arial"/>
                <a:cs typeface="Arial"/>
              </a:rPr>
              <a:t>, </a:t>
            </a:r>
            <a:r>
              <a:rPr lang="en-US" sz="1600" dirty="0" err="1" smtClean="0">
                <a:solidFill>
                  <a:srgbClr val="7F7F7F"/>
                </a:solidFill>
                <a:latin typeface="Arial"/>
                <a:cs typeface="Arial"/>
              </a:rPr>
              <a:t>sed</a:t>
            </a:r>
            <a:r>
              <a:rPr lang="en-US" sz="1600" dirty="0" smtClean="0">
                <a:solidFill>
                  <a:srgbClr val="7F7F7F"/>
                </a:solidFill>
                <a:latin typeface="Arial"/>
                <a:cs typeface="Arial"/>
              </a:rPr>
              <a:t> do </a:t>
            </a:r>
            <a:r>
              <a:rPr lang="en-US" sz="1600" dirty="0" err="1" smtClean="0">
                <a:solidFill>
                  <a:srgbClr val="7F7F7F"/>
                </a:solidFill>
                <a:latin typeface="Arial"/>
                <a:cs typeface="Arial"/>
              </a:rPr>
              <a:t>eiusmod</a:t>
            </a:r>
            <a:r>
              <a:rPr lang="en-US" sz="1600" dirty="0" smtClean="0">
                <a:solidFill>
                  <a:srgbClr val="7F7F7F"/>
                </a:solidFill>
                <a:latin typeface="Arial"/>
                <a:cs typeface="Arial"/>
              </a:rPr>
              <a:t>.</a:t>
            </a:r>
          </a:p>
          <a:p>
            <a:pPr lvl="0"/>
            <a:endParaRPr lang="en-US" dirty="0"/>
          </a:p>
        </p:txBody>
      </p:sp>
      <p:sp>
        <p:nvSpPr>
          <p:cNvPr id="11" name="Date Placeholder 2"/>
          <p:cNvSpPr txBox="1">
            <a:spLocks/>
          </p:cNvSpPr>
          <p:nvPr userDrawn="1"/>
        </p:nvSpPr>
        <p:spPr>
          <a:xfrm>
            <a:off x="762000" y="6400800"/>
            <a:ext cx="2590800" cy="365125"/>
          </a:xfrm>
          <a:prstGeom prst="rect">
            <a:avLst/>
          </a:prstGeom>
        </p:spPr>
        <p:txBody>
          <a:bodyPr vert="horz" lIns="91440" tIns="45720" rIns="91440" bIns="45720" rtlCol="0" anchor="ctr"/>
          <a:lstStyle>
            <a:lvl1pPr>
              <a:defRPr sz="700">
                <a:solidFill>
                  <a:schemeClr val="bg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effectLst/>
                <a:uLnTx/>
                <a:uFillTx/>
                <a:latin typeface="Arial"/>
                <a:ea typeface="+mn-ea"/>
                <a:cs typeface="Arial"/>
              </a:rPr>
              <a:t>Copyright 2012. All rights reserved.</a:t>
            </a:r>
            <a:endParaRPr kumimoji="0" lang="en-US" sz="700" b="0" i="0" u="none" strike="noStrike" kern="1200" cap="none" spc="0" normalizeH="0" baseline="0" noProof="0" dirty="0">
              <a:ln>
                <a:noFill/>
              </a:ln>
              <a:effectLst/>
              <a:uLnTx/>
              <a:uFillTx/>
              <a:latin typeface="Arial"/>
              <a:ea typeface="+mn-ea"/>
              <a:cs typeface="Arial"/>
            </a:endParaRPr>
          </a:p>
        </p:txBody>
      </p:sp>
      <p:pic>
        <p:nvPicPr>
          <p:cNvPr id="13" name="Picture 12" descr="Fiatech_Logo_CMYK_WHITE_2.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6400800"/>
            <a:ext cx="1066800" cy="219237"/>
          </a:xfrm>
          <a:prstGeom prst="rect">
            <a:avLst/>
          </a:prstGeom>
        </p:spPr>
      </p:pic>
      <p:sp>
        <p:nvSpPr>
          <p:cNvPr id="4" name="TextBox 3"/>
          <p:cNvSpPr txBox="1"/>
          <p:nvPr userDrawn="1"/>
        </p:nvSpPr>
        <p:spPr>
          <a:xfrm>
            <a:off x="9876824" y="633918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480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pening page">
    <p:spTree>
      <p:nvGrpSpPr>
        <p:cNvPr id="1" name=""/>
        <p:cNvGrpSpPr/>
        <p:nvPr/>
      </p:nvGrpSpPr>
      <p:grpSpPr>
        <a:xfrm>
          <a:off x="0" y="0"/>
          <a:ext cx="0" cy="0"/>
          <a:chOff x="0" y="0"/>
          <a:chExt cx="0" cy="0"/>
        </a:xfrm>
      </p:grpSpPr>
      <p:pic>
        <p:nvPicPr>
          <p:cNvPr id="2" name="Picture 1" descr="Tit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txBox="1">
            <a:spLocks/>
          </p:cNvSpPr>
          <p:nvPr userDrawn="1"/>
        </p:nvSpPr>
        <p:spPr>
          <a:xfrm>
            <a:off x="1084874" y="2606676"/>
            <a:ext cx="7010400" cy="838200"/>
          </a:xfrm>
          <a:prstGeom prst="rect">
            <a:avLst/>
          </a:prstGeom>
        </p:spPr>
        <p:txBody>
          <a:bodyPr vert="horz" lIns="91440" tIns="45720" rIns="91440" bIns="45720" rtlCol="0" anchor="t" anchorCtr="0">
            <a:normAutofit/>
          </a:bodyPr>
          <a:lstStyle/>
          <a:p>
            <a:pPr marL="0" marR="0" lvl="0" indent="0" algn="l" defTabSz="457200" rtl="0" eaLnBrk="1" fontAlgn="auto" latinLnBrk="0" hangingPunct="1">
              <a:lnSpc>
                <a:spcPts val="3880"/>
              </a:lnSpc>
              <a:spcBef>
                <a:spcPct val="0"/>
              </a:spcBef>
              <a:spcAft>
                <a:spcPts val="0"/>
              </a:spcAft>
              <a:buClrTx/>
              <a:buSzTx/>
              <a:buFontTx/>
              <a:buNone/>
              <a:tabLst/>
              <a:defRPr/>
            </a:pPr>
            <a:endParaRPr kumimoji="0" lang="en-US" sz="3500" u="none" strike="noStrike" kern="1200" spc="0" normalizeH="0" baseline="0" noProof="0" dirty="0">
              <a:ln>
                <a:noFill/>
              </a:ln>
              <a:solidFill>
                <a:schemeClr val="bg1"/>
              </a:solidFill>
              <a:effectLst/>
              <a:uLnTx/>
              <a:uFillTx/>
              <a:latin typeface="Arial Regular"/>
              <a:ea typeface="+mj-ea"/>
              <a:cs typeface="Arial Regular"/>
            </a:endParaRPr>
          </a:p>
        </p:txBody>
      </p:sp>
      <p:pic>
        <p:nvPicPr>
          <p:cNvPr id="6" name="Picture 5" descr="Fiatech_Logo_CMY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50092"/>
            <a:ext cx="3218474" cy="1219119"/>
          </a:xfrm>
          <a:prstGeom prst="rect">
            <a:avLst/>
          </a:prstGeom>
        </p:spPr>
      </p:pic>
      <p:sp>
        <p:nvSpPr>
          <p:cNvPr id="9" name="Title 8"/>
          <p:cNvSpPr>
            <a:spLocks noGrp="1"/>
          </p:cNvSpPr>
          <p:nvPr>
            <p:ph type="title" hasCustomPrompt="1"/>
          </p:nvPr>
        </p:nvSpPr>
        <p:spPr>
          <a:xfrm>
            <a:off x="1143000" y="2819400"/>
            <a:ext cx="7620000" cy="533400"/>
          </a:xfrm>
          <a:prstGeom prst="rect">
            <a:avLst/>
          </a:prstGeom>
        </p:spPr>
        <p:txBody>
          <a:bodyPr lIns="0" tIns="0" rIns="0" bIns="0">
            <a:noAutofit/>
          </a:bodyPr>
          <a:lstStyle>
            <a:lvl1pPr algn="l">
              <a:defRPr sz="3500">
                <a:solidFill>
                  <a:schemeClr val="bg1"/>
                </a:solidFill>
              </a:defRPr>
            </a:lvl1pPr>
          </a:lstStyle>
          <a:p>
            <a:r>
              <a:rPr lang="en-US" dirty="0" smtClean="0"/>
              <a:t>Click to Add a Headline</a:t>
            </a:r>
            <a:endParaRPr lang="en-US" dirty="0"/>
          </a:p>
        </p:txBody>
      </p:sp>
      <p:sp>
        <p:nvSpPr>
          <p:cNvPr id="11" name="Text Placeholder 10"/>
          <p:cNvSpPr>
            <a:spLocks noGrp="1"/>
          </p:cNvSpPr>
          <p:nvPr>
            <p:ph type="body" sz="quarter" idx="10" hasCustomPrompt="1"/>
          </p:nvPr>
        </p:nvSpPr>
        <p:spPr>
          <a:xfrm>
            <a:off x="1143000" y="3733800"/>
            <a:ext cx="7620000" cy="685800"/>
          </a:xfrm>
          <a:prstGeom prst="rect">
            <a:avLst/>
          </a:prstGeom>
        </p:spPr>
        <p:txBody>
          <a:bodyPr vert="horz" lIns="0" tIns="0" rIns="0" bIns="0"/>
          <a:lstStyle>
            <a:lvl1pPr marL="0" indent="0" algn="l">
              <a:buNone/>
              <a:defRPr sz="1800" baseline="0">
                <a:solidFill>
                  <a:schemeClr val="bg1"/>
                </a:solidFill>
                <a:latin typeface="Arial"/>
              </a:defRPr>
            </a:lvl1pPr>
            <a:lvl2pPr algn="l">
              <a:defRPr sz="1800">
                <a:solidFill>
                  <a:schemeClr val="bg1"/>
                </a:solidFill>
                <a:latin typeface="Arial"/>
              </a:defRPr>
            </a:lvl2pPr>
            <a:lvl3pPr algn="l">
              <a:defRPr sz="1800">
                <a:solidFill>
                  <a:schemeClr val="bg1"/>
                </a:solidFill>
                <a:latin typeface="Arial"/>
              </a:defRPr>
            </a:lvl3pPr>
            <a:lvl4pPr algn="l">
              <a:defRPr sz="1800">
                <a:solidFill>
                  <a:schemeClr val="bg1"/>
                </a:solidFill>
                <a:latin typeface="Arial"/>
              </a:defRPr>
            </a:lvl4pPr>
            <a:lvl5pPr algn="l">
              <a:defRPr sz="1800">
                <a:solidFill>
                  <a:schemeClr val="bg1"/>
                </a:solidFill>
                <a:latin typeface="Arial"/>
              </a:defRPr>
            </a:lvl5pPr>
          </a:lstStyle>
          <a:p>
            <a:pPr lvl="0"/>
            <a:r>
              <a:rPr lang="en-US" dirty="0" smtClean="0"/>
              <a:t>Subtitle Goes Here</a:t>
            </a:r>
            <a:endParaRPr lang="en-US" dirty="0"/>
          </a:p>
        </p:txBody>
      </p:sp>
      <p:sp>
        <p:nvSpPr>
          <p:cNvPr id="17" name="Date Placeholder 2"/>
          <p:cNvSpPr txBox="1">
            <a:spLocks/>
          </p:cNvSpPr>
          <p:nvPr userDrawn="1"/>
        </p:nvSpPr>
        <p:spPr>
          <a:xfrm>
            <a:off x="1143000" y="6400800"/>
            <a:ext cx="2590800" cy="365125"/>
          </a:xfrm>
          <a:prstGeom prst="rect">
            <a:avLst/>
          </a:prstGeom>
        </p:spPr>
        <p:txBody>
          <a:bodyPr vert="horz" lIns="91440" tIns="45720" rIns="91440" bIns="45720" rtlCol="0" anchor="ctr"/>
          <a:lstStyle>
            <a:lvl1pPr>
              <a:defRPr sz="700">
                <a:solidFill>
                  <a:schemeClr val="bg1"/>
                </a:solidFill>
                <a:latin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effectLst/>
                <a:uLnTx/>
                <a:uFillTx/>
                <a:latin typeface="Arial"/>
                <a:ea typeface="+mn-ea"/>
                <a:cs typeface="Arial"/>
              </a:rPr>
              <a:t>Copyright 2012. All rights reserved.</a:t>
            </a:r>
            <a:endParaRPr kumimoji="0" lang="en-US" sz="700" b="0"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2154440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2100" y="368300"/>
            <a:ext cx="8547100" cy="685800"/>
          </a:xfrm>
        </p:spPr>
        <p:txBody>
          <a:bodyPr/>
          <a:lstStyle/>
          <a:p>
            <a:r>
              <a:rPr lang="en-US"/>
              <a:t>Click to edit Master title style</a:t>
            </a:r>
          </a:p>
        </p:txBody>
      </p:sp>
      <p:sp>
        <p:nvSpPr>
          <p:cNvPr id="3" name="Table Placeholder 2"/>
          <p:cNvSpPr>
            <a:spLocks noGrp="1"/>
          </p:cNvSpPr>
          <p:nvPr>
            <p:ph type="tbl" idx="1"/>
          </p:nvPr>
        </p:nvSpPr>
        <p:spPr>
          <a:xfrm>
            <a:off x="292100" y="1181100"/>
            <a:ext cx="8534400" cy="4800600"/>
          </a:xfrm>
        </p:spPr>
        <p:txBody>
          <a:bodyPr/>
          <a:lstStyle/>
          <a:p>
            <a:pPr lvl="0"/>
            <a:endParaRPr lang="en-US" noProof="0"/>
          </a:p>
        </p:txBody>
      </p:sp>
    </p:spTree>
    <p:extLst>
      <p:ext uri="{BB962C8B-B14F-4D97-AF65-F5344CB8AC3E}">
        <p14:creationId xmlns:p14="http://schemas.microsoft.com/office/powerpoint/2010/main" val="2612226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44EA89-1F53-4419-8F33-DE66A0C8B51D}"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1038031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4EA89-1F53-4419-8F33-DE66A0C8B51D}"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3919542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4EA89-1F53-4419-8F33-DE66A0C8B51D}"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2366625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44EA89-1F53-4419-8F33-DE66A0C8B51D}"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3185793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44EA89-1F53-4419-8F33-DE66A0C8B51D}" type="datetimeFigureOut">
              <a:rPr lang="en-US" smtClean="0"/>
              <a:t>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283879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a:defRPr/>
            </a:lvl1pPr>
          </a:lstStyle>
          <a:p>
            <a:r>
              <a:rPr lang="en-US" dirty="0" smtClean="0"/>
              <a:t>jrfish@fbd.com  John Fish</a:t>
            </a:r>
            <a:endParaRPr lang="en-US" dirty="0"/>
          </a:p>
        </p:txBody>
      </p:sp>
      <p:sp>
        <p:nvSpPr>
          <p:cNvPr id="5" name="Footer Placeholder 4"/>
          <p:cNvSpPr>
            <a:spLocks noGrp="1"/>
          </p:cNvSpPr>
          <p:nvPr>
            <p:ph type="ftr" sz="quarter" idx="11"/>
          </p:nvPr>
        </p:nvSpPr>
        <p:spPr/>
        <p:txBody>
          <a:bodyPr/>
          <a:lstStyle/>
          <a:p>
            <a:r>
              <a:rPr lang="en-US" dirty="0" smtClean="0"/>
              <a:t>RETHINK EVERYTHING – </a:t>
            </a:r>
            <a:r>
              <a:rPr lang="en-US" dirty="0" err="1" smtClean="0"/>
              <a:t>GNOBR</a:t>
            </a:r>
            <a:r>
              <a:rPr lang="en-US" dirty="0" smtClean="0"/>
              <a:t> 2013</a:t>
            </a:r>
            <a:endParaRPr lang="en-US" dirty="0"/>
          </a:p>
        </p:txBody>
      </p:sp>
      <p:sp>
        <p:nvSpPr>
          <p:cNvPr id="6" name="Slide Number Placeholder 5"/>
          <p:cNvSpPr>
            <a:spLocks noGrp="1"/>
          </p:cNvSpPr>
          <p:nvPr>
            <p:ph type="sldNum" sz="quarter" idx="12"/>
          </p:nvPr>
        </p:nvSpPr>
        <p:spPr/>
        <p:txBody>
          <a:bodyPr/>
          <a:lstStyle/>
          <a:p>
            <a:fld id="{9086070D-C8CB-4DCC-B6D2-328E139564AE}"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44EA89-1F53-4419-8F33-DE66A0C8B51D}" type="datetimeFigureOut">
              <a:rPr lang="en-US" smtClean="0"/>
              <a:t>2/27/2013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9126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4EA89-1F53-4419-8F33-DE66A0C8B51D}" type="datetimeFigureOut">
              <a:rPr lang="en-US" smtClean="0"/>
              <a:t>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2355451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4EA89-1F53-4419-8F33-DE66A0C8B51D}"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3274174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4EA89-1F53-4419-8F33-DE66A0C8B51D}"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3643311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4EA89-1F53-4419-8F33-DE66A0C8B51D}"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3711041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4EA89-1F53-4419-8F33-DE66A0C8B51D}"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60180-6380-46AC-83C8-CA0BCB0C8C36}" type="slidenum">
              <a:rPr lang="en-US" smtClean="0"/>
              <a:t>‹#›</a:t>
            </a:fld>
            <a:endParaRPr lang="en-US"/>
          </a:p>
        </p:txBody>
      </p:sp>
    </p:spTree>
    <p:extLst>
      <p:ext uri="{BB962C8B-B14F-4D97-AF65-F5344CB8AC3E}">
        <p14:creationId xmlns:p14="http://schemas.microsoft.com/office/powerpoint/2010/main" val="1522881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4"/>
          <p:cNvSpPr>
            <a:spLocks noChangeArrowheads="1"/>
          </p:cNvSpPr>
          <p:nvPr userDrawn="1"/>
        </p:nvSpPr>
        <p:spPr bwMode="auto">
          <a:xfrm>
            <a:off x="10398125" y="4411663"/>
            <a:ext cx="184150" cy="366712"/>
          </a:xfrm>
          <a:prstGeom prst="rect">
            <a:avLst/>
          </a:prstGeom>
          <a:noFill/>
          <a:ln w="9525">
            <a:noFill/>
            <a:miter lim="800000"/>
            <a:headEnd/>
            <a:tailEnd/>
          </a:ln>
          <a:effectLst/>
        </p:spPr>
        <p:txBody>
          <a:bodyPr wrap="none">
            <a:spAutoFit/>
          </a:bodyPr>
          <a:lstStyle/>
          <a:p>
            <a:pPr fontAlgn="base">
              <a:spcBef>
                <a:spcPct val="0"/>
              </a:spcBef>
              <a:spcAft>
                <a:spcPct val="0"/>
              </a:spcAft>
              <a:defRPr/>
            </a:pPr>
            <a:endParaRPr lang="en-US">
              <a:solidFill>
                <a:srgbClr val="000000"/>
              </a:solidFill>
              <a:ea typeface="ＭＳ Ｐゴシック" pitchFamily="34" charset="-128"/>
            </a:endParaRPr>
          </a:p>
        </p:txBody>
      </p:sp>
      <p:sp>
        <p:nvSpPr>
          <p:cNvPr id="5" name="Rectangle 4"/>
          <p:cNvSpPr/>
          <p:nvPr userDrawn="1"/>
        </p:nvSpPr>
        <p:spPr>
          <a:xfrm>
            <a:off x="3678238" y="6165850"/>
            <a:ext cx="5308600" cy="601663"/>
          </a:xfrm>
          <a:prstGeom prst="rect">
            <a:avLst/>
          </a:prstGeom>
        </p:spPr>
        <p:txBody>
          <a:bodyPr>
            <a:spAutoFit/>
          </a:bodyPr>
          <a:lstStyle/>
          <a:p>
            <a:pPr algn="r" fontAlgn="base">
              <a:lnSpc>
                <a:spcPct val="95000"/>
              </a:lnSpc>
              <a:spcBef>
                <a:spcPct val="0"/>
              </a:spcBef>
              <a:spcAft>
                <a:spcPct val="0"/>
              </a:spcAft>
              <a:defRPr/>
            </a:pPr>
            <a:r>
              <a:rPr lang="en-US" sz="1600" b="1" dirty="0">
                <a:solidFill>
                  <a:srgbClr val="FFFFFF"/>
                </a:solidFill>
                <a:ea typeface="ＭＳ Ｐゴシック" pitchFamily="-112" charset="-128"/>
              </a:rPr>
              <a:t>2012</a:t>
            </a:r>
            <a:r>
              <a:rPr lang="en-US" b="1" dirty="0">
                <a:solidFill>
                  <a:srgbClr val="FFFFFF"/>
                </a:solidFill>
                <a:ea typeface="ＭＳ Ｐゴシック" pitchFamily="-112" charset="-128"/>
              </a:rPr>
              <a:t> </a:t>
            </a:r>
            <a:r>
              <a:rPr lang="en-US" sz="1600" b="1" dirty="0">
                <a:solidFill>
                  <a:srgbClr val="FFFFFF"/>
                </a:solidFill>
                <a:ea typeface="ＭＳ Ｐゴシック" pitchFamily="-112" charset="-128"/>
              </a:rPr>
              <a:t>Annual</a:t>
            </a:r>
            <a:r>
              <a:rPr lang="en-US" b="1" dirty="0">
                <a:solidFill>
                  <a:srgbClr val="FFFFFF"/>
                </a:solidFill>
                <a:ea typeface="ＭＳ Ｐゴシック" pitchFamily="-112" charset="-128"/>
              </a:rPr>
              <a:t> </a:t>
            </a:r>
            <a:r>
              <a:rPr lang="en-US" sz="1600" b="1" dirty="0">
                <a:solidFill>
                  <a:srgbClr val="FFFFFF"/>
                </a:solidFill>
                <a:ea typeface="ＭＳ Ｐゴシック" pitchFamily="-112" charset="-128"/>
              </a:rPr>
              <a:t>Conference</a:t>
            </a:r>
            <a:r>
              <a:rPr lang="en-US" sz="1600" b="1" dirty="0">
                <a:solidFill>
                  <a:srgbClr val="FFFFFF"/>
                </a:solidFill>
                <a:ea typeface="ＭＳ Ｐゴシック" pitchFamily="-112" charset="-128"/>
                <a:cs typeface="Arial" pitchFamily="34" charset="0"/>
              </a:rPr>
              <a:t> </a:t>
            </a:r>
            <a:r>
              <a:rPr lang="en-US" sz="1600" b="1" dirty="0">
                <a:solidFill>
                  <a:srgbClr val="FFC000"/>
                </a:solidFill>
                <a:ea typeface="ＭＳ Ｐゴシック" pitchFamily="-112" charset="-128"/>
                <a:cs typeface="Arial"/>
              </a:rPr>
              <a:t>·</a:t>
            </a:r>
            <a:r>
              <a:rPr lang="en-US" sz="1600" b="1" dirty="0">
                <a:solidFill>
                  <a:srgbClr val="FFFFFF"/>
                </a:solidFill>
                <a:ea typeface="ＭＳ Ｐゴシック" pitchFamily="-112" charset="-128"/>
                <a:cs typeface="Arial" pitchFamily="34" charset="0"/>
              </a:rPr>
              <a:t> </a:t>
            </a:r>
            <a:r>
              <a:rPr lang="en-US" sz="1600" b="1" dirty="0">
                <a:solidFill>
                  <a:srgbClr val="FFFFFF"/>
                </a:solidFill>
                <a:ea typeface="ＭＳ Ｐゴシック" pitchFamily="-112" charset="-128"/>
              </a:rPr>
              <a:t>Baltimore</a:t>
            </a:r>
          </a:p>
          <a:p>
            <a:pPr algn="r" fontAlgn="base">
              <a:spcAft>
                <a:spcPct val="0"/>
              </a:spcAft>
              <a:defRPr/>
            </a:pPr>
            <a:r>
              <a:rPr lang="en-US" sz="1400" i="1" dirty="0">
                <a:solidFill>
                  <a:srgbClr val="FFC000"/>
                </a:solidFill>
                <a:ea typeface="ＭＳ Ｐゴシック" pitchFamily="-112" charset="-128"/>
              </a:rPr>
              <a:t>Building</a:t>
            </a:r>
            <a:r>
              <a:rPr lang="en-US" sz="1600" i="1" dirty="0">
                <a:solidFill>
                  <a:srgbClr val="FFC000"/>
                </a:solidFill>
                <a:ea typeface="ＭＳ Ｐゴシック" pitchFamily="-112" charset="-128"/>
              </a:rPr>
              <a:t> </a:t>
            </a:r>
            <a:r>
              <a:rPr lang="en-US" sz="1400" i="1" dirty="0">
                <a:solidFill>
                  <a:srgbClr val="FFC000"/>
                </a:solidFill>
                <a:ea typeface="ＭＳ Ｐゴシック" pitchFamily="-112" charset="-128"/>
              </a:rPr>
              <a:t>Global</a:t>
            </a:r>
            <a:r>
              <a:rPr lang="en-US" sz="1600" i="1" dirty="0">
                <a:solidFill>
                  <a:srgbClr val="FFC000"/>
                </a:solidFill>
                <a:ea typeface="ＭＳ Ｐゴシック" pitchFamily="-112" charset="-128"/>
              </a:rPr>
              <a:t> </a:t>
            </a:r>
            <a:r>
              <a:rPr lang="en-US" sz="1400" i="1" dirty="0">
                <a:solidFill>
                  <a:srgbClr val="FFC000"/>
                </a:solidFill>
                <a:ea typeface="ＭＳ Ｐゴシック" pitchFamily="-112" charset="-128"/>
              </a:rPr>
              <a:t>Leadership</a:t>
            </a:r>
          </a:p>
        </p:txBody>
      </p:sp>
      <p:sp>
        <p:nvSpPr>
          <p:cNvPr id="3074" name="Rectangle 2"/>
          <p:cNvSpPr>
            <a:spLocks noGrp="1" noChangeArrowheads="1"/>
          </p:cNvSpPr>
          <p:nvPr>
            <p:ph type="ctrTitle"/>
          </p:nvPr>
        </p:nvSpPr>
        <p:spPr>
          <a:xfrm>
            <a:off x="304800" y="3086100"/>
            <a:ext cx="7696200" cy="1181100"/>
          </a:xfrm>
        </p:spPr>
        <p:txBody>
          <a:bodyPr anchor="b"/>
          <a:lstStyle>
            <a:lvl1pPr>
              <a:defRPr sz="2800">
                <a:solidFill>
                  <a:schemeClr val="tx1"/>
                </a:solidFill>
              </a:defRPr>
            </a:lvl1pPr>
          </a:lstStyle>
          <a:p>
            <a:r>
              <a:rPr lang="en-US" dirty="0"/>
              <a:t>Click to edit Master title style</a:t>
            </a:r>
          </a:p>
        </p:txBody>
      </p:sp>
      <p:sp>
        <p:nvSpPr>
          <p:cNvPr id="3075" name="Rectangle 3"/>
          <p:cNvSpPr>
            <a:spLocks noGrp="1" noChangeArrowheads="1"/>
          </p:cNvSpPr>
          <p:nvPr>
            <p:ph type="subTitle" idx="1"/>
          </p:nvPr>
        </p:nvSpPr>
        <p:spPr>
          <a:xfrm>
            <a:off x="304800" y="4368800"/>
            <a:ext cx="7061200" cy="1384300"/>
          </a:xfrm>
        </p:spPr>
        <p:txBody>
          <a:bodyPr/>
          <a:lstStyle>
            <a:lvl1pPr marL="0" indent="0">
              <a:buFontTx/>
              <a:buNone/>
              <a:defRPr sz="2400">
                <a:solidFill>
                  <a:srgbClr val="004286"/>
                </a:solidFill>
              </a:defRPr>
            </a:lvl1pPr>
          </a:lstStyle>
          <a:p>
            <a:r>
              <a:rPr lang="en-US" dirty="0"/>
              <a:t>Click to edit Master subtitle style</a:t>
            </a:r>
          </a:p>
        </p:txBody>
      </p:sp>
    </p:spTree>
    <p:extLst>
      <p:ext uri="{BB962C8B-B14F-4D97-AF65-F5344CB8AC3E}">
        <p14:creationId xmlns:p14="http://schemas.microsoft.com/office/powerpoint/2010/main" val="4193466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30200" y="1181100"/>
            <a:ext cx="8496300" cy="4800600"/>
          </a:xfrm>
        </p:spPr>
        <p:txBody>
          <a:bodyPr/>
          <a:lstStyle>
            <a:lvl1pPr marL="228600" indent="-228600">
              <a:defRPr/>
            </a:lvl1pPr>
            <a:lvl2pPr marL="520700" indent="-241300">
              <a:defRPr/>
            </a:lvl2pPr>
            <a:lvl3pPr marL="685800" indent="-171450">
              <a:spcBef>
                <a:spcPts val="300"/>
              </a:spcBef>
              <a:defRPr sz="2200">
                <a:solidFill>
                  <a:srgbClr val="0070C0"/>
                </a:solidFill>
              </a:defRPr>
            </a:lvl3pPr>
            <a:lvl4pPr marL="1136650" indent="-228600">
              <a:defRPr/>
            </a:lvl4pPr>
            <a:lvl5pPr marL="1365250" indent="-2286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0536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951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143000"/>
            <a:ext cx="40767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143000"/>
            <a:ext cx="40767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48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E034A2B-3C2A-43B6-9711-6EE85F5F627F}"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6070D-C8CB-4DCC-B6D2-328E139564A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userDrawn="1"/>
        </p:nvSpPr>
        <p:spPr>
          <a:xfrm>
            <a:off x="244475" y="6384925"/>
            <a:ext cx="466725" cy="369888"/>
          </a:xfrm>
          <a:prstGeom prst="rect">
            <a:avLst/>
          </a:prstGeom>
          <a:noFill/>
        </p:spPr>
        <p:txBody>
          <a:bodyPr wrap="none">
            <a:spAutoFit/>
          </a:bodyPr>
          <a:lstStyle/>
          <a:p>
            <a:pPr fontAlgn="base">
              <a:spcBef>
                <a:spcPct val="0"/>
              </a:spcBef>
              <a:spcAft>
                <a:spcPct val="0"/>
              </a:spcAft>
              <a:defRPr/>
            </a:pPr>
            <a:fld id="{3304039C-CDBE-46AD-842D-A5C82DB369DA}" type="slidenum">
              <a:rPr lang="en-US">
                <a:solidFill>
                  <a:prstClr val="black">
                    <a:tint val="75000"/>
                  </a:prstClr>
                </a:solidFill>
                <a:ea typeface="ＭＳ Ｐゴシック" pitchFamily="-112" charset="-128"/>
              </a:rPr>
              <a:pPr fontAlgn="base">
                <a:spcBef>
                  <a:spcPct val="0"/>
                </a:spcBef>
                <a:spcAft>
                  <a:spcPct val="0"/>
                </a:spcAft>
                <a:defRPr/>
              </a:pPr>
              <a:t>‹#›</a:t>
            </a:fld>
            <a:endParaRPr lang="en-US" dirty="0">
              <a:solidFill>
                <a:prstClr val="black">
                  <a:tint val="75000"/>
                </a:prstClr>
              </a:solidFill>
              <a:ea typeface="ＭＳ Ｐゴシック" pitchFamily="-112" charset="-128"/>
            </a:endParaRP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907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22324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877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userDrawn="1"/>
        </p:nvSpPr>
        <p:spPr>
          <a:xfrm>
            <a:off x="244475" y="6384925"/>
            <a:ext cx="466725" cy="369888"/>
          </a:xfrm>
          <a:prstGeom prst="rect">
            <a:avLst/>
          </a:prstGeom>
          <a:noFill/>
        </p:spPr>
        <p:txBody>
          <a:bodyPr wrap="none">
            <a:spAutoFit/>
          </a:bodyPr>
          <a:lstStyle/>
          <a:p>
            <a:pPr fontAlgn="base">
              <a:spcBef>
                <a:spcPct val="0"/>
              </a:spcBef>
              <a:spcAft>
                <a:spcPct val="0"/>
              </a:spcAft>
              <a:defRPr/>
            </a:pPr>
            <a:fld id="{A9CBAFA5-2E3F-4242-A3E8-E54A69E6E148}" type="slidenum">
              <a:rPr lang="en-US">
                <a:solidFill>
                  <a:prstClr val="black">
                    <a:tint val="75000"/>
                  </a:prstClr>
                </a:solidFill>
                <a:ea typeface="ＭＳ Ｐゴシック" pitchFamily="-112" charset="-128"/>
              </a:rPr>
              <a:pPr fontAlgn="base">
                <a:spcBef>
                  <a:spcPct val="0"/>
                </a:spcBef>
                <a:spcAft>
                  <a:spcPct val="0"/>
                </a:spcAft>
                <a:defRPr/>
              </a:pPr>
              <a:t>‹#›</a:t>
            </a:fld>
            <a:endParaRPr lang="en-US" dirty="0">
              <a:solidFill>
                <a:prstClr val="black">
                  <a:tint val="75000"/>
                </a:prstClr>
              </a:solidFill>
              <a:ea typeface="ＭＳ Ｐゴシック" pitchFamily="-112" charset="-128"/>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8246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3508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413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986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28106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33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30929296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E034A2B-3C2A-43B6-9711-6EE85F5F627F}"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183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80505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4451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1958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495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89158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1289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81390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47657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742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E034A2B-3C2A-43B6-9711-6EE85F5F627F}" type="datetimeFigureOut">
              <a:rPr lang="en-US" smtClean="0"/>
              <a:t>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667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10231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1824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4680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7"/>
          <p:cNvSpPr>
            <a:spLocks noChangeArrowheads="1"/>
          </p:cNvSpPr>
          <p:nvPr userDrawn="1"/>
        </p:nvSpPr>
        <p:spPr bwMode="auto">
          <a:xfrm>
            <a:off x="731838" y="1736725"/>
            <a:ext cx="2259012" cy="3173413"/>
          </a:xfrm>
          <a:prstGeom prst="rect">
            <a:avLst/>
          </a:prstGeom>
          <a:gradFill rotWithShape="0">
            <a:gsLst>
              <a:gs pos="0">
                <a:srgbClr val="990000"/>
              </a:gs>
              <a:gs pos="100000">
                <a:srgbClr val="1E1E7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5" name="Rectangle 1026"/>
          <p:cNvSpPr>
            <a:spLocks noChangeArrowheads="1"/>
          </p:cNvSpPr>
          <p:nvPr userDrawn="1"/>
        </p:nvSpPr>
        <p:spPr bwMode="auto">
          <a:xfrm rot="5400000">
            <a:off x="-1437481" y="3421857"/>
            <a:ext cx="6934200" cy="119062"/>
          </a:xfrm>
          <a:prstGeom prst="rect">
            <a:avLst/>
          </a:prstGeom>
          <a:gradFill rotWithShape="0">
            <a:gsLst>
              <a:gs pos="0">
                <a:srgbClr val="990000"/>
              </a:gs>
              <a:gs pos="100000">
                <a:srgbClr val="1E1E7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6" name="Rectangle 1028"/>
          <p:cNvSpPr>
            <a:spLocks noChangeArrowheads="1"/>
          </p:cNvSpPr>
          <p:nvPr userDrawn="1"/>
        </p:nvSpPr>
        <p:spPr bwMode="auto">
          <a:xfrm>
            <a:off x="0" y="5110163"/>
            <a:ext cx="9239250" cy="361950"/>
          </a:xfrm>
          <a:prstGeom prst="rect">
            <a:avLst/>
          </a:prstGeom>
          <a:gradFill rotWithShape="0">
            <a:gsLst>
              <a:gs pos="0">
                <a:srgbClr val="990000"/>
              </a:gs>
              <a:gs pos="100000">
                <a:srgbClr val="1E1E7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7" name="Rectangle 1039"/>
          <p:cNvSpPr>
            <a:spLocks noChangeArrowheads="1"/>
          </p:cNvSpPr>
          <p:nvPr userDrawn="1"/>
        </p:nvSpPr>
        <p:spPr bwMode="auto">
          <a:xfrm>
            <a:off x="847725" y="1881188"/>
            <a:ext cx="1995488" cy="289877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pic>
        <p:nvPicPr>
          <p:cNvPr id="8" name="Picture 104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1538" y="1927225"/>
            <a:ext cx="1951037"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1043"/>
          <p:cNvGraphicFramePr>
            <a:graphicFrameLocks noChangeAspect="1"/>
          </p:cNvGraphicFramePr>
          <p:nvPr userDrawn="1"/>
        </p:nvGraphicFramePr>
        <p:xfrm>
          <a:off x="461963" y="158750"/>
          <a:ext cx="817562" cy="785813"/>
        </p:xfrm>
        <a:graphic>
          <a:graphicData uri="http://schemas.openxmlformats.org/presentationml/2006/ole">
            <mc:AlternateContent xmlns:mc="http://schemas.openxmlformats.org/markup-compatibility/2006">
              <mc:Choice xmlns:v="urn:schemas-microsoft-com:vml" Requires="v">
                <p:oleObj spid="_x0000_s2099" name="CorelDRAW" r:id="rId4" imgW="914400" imgH="914400" progId="CorelDraw.Graphic.7">
                  <p:embed/>
                </p:oleObj>
              </mc:Choice>
              <mc:Fallback>
                <p:oleObj name="CorelDRAW" r:id="rId4" imgW="914400" imgH="914400" progId="CorelDraw.Graphic.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158750"/>
                        <a:ext cx="817562"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5157" name="Rectangle 1029"/>
          <p:cNvSpPr>
            <a:spLocks noGrp="1" noChangeArrowheads="1"/>
          </p:cNvSpPr>
          <p:nvPr>
            <p:ph type="subTitle" idx="1"/>
          </p:nvPr>
        </p:nvSpPr>
        <p:spPr>
          <a:xfrm>
            <a:off x="4171950" y="2243138"/>
            <a:ext cx="4210050" cy="2590800"/>
          </a:xfrm>
        </p:spPr>
        <p:txBody>
          <a:bodyPr/>
          <a:lstStyle>
            <a:lvl1pPr marL="0" indent="0" algn="ctr">
              <a:spcBef>
                <a:spcPct val="25000"/>
              </a:spcBef>
              <a:buFont typeface="Wingdings" pitchFamily="2" charset="2"/>
              <a:buNone/>
              <a:defRPr sz="2000"/>
            </a:lvl1pPr>
          </a:lstStyle>
          <a:p>
            <a:pPr lvl="0"/>
            <a:r>
              <a:rPr lang="en-US" noProof="0" smtClean="0"/>
              <a:t>Click to edit Master subtitle style</a:t>
            </a:r>
          </a:p>
        </p:txBody>
      </p:sp>
      <p:sp>
        <p:nvSpPr>
          <p:cNvPr id="305158" name="Rectangle 1030"/>
          <p:cNvSpPr>
            <a:spLocks noGrp="1" noChangeArrowheads="1"/>
          </p:cNvSpPr>
          <p:nvPr>
            <p:ph type="ctrTitle"/>
          </p:nvPr>
        </p:nvSpPr>
        <p:spPr>
          <a:xfrm>
            <a:off x="2171700" y="552450"/>
            <a:ext cx="6781800" cy="1143000"/>
          </a:xfrm>
        </p:spPr>
        <p:txBody>
          <a:bodyPr/>
          <a:lstStyle>
            <a:lvl1pPr>
              <a:defRPr/>
            </a:lvl1pPr>
          </a:lstStyle>
          <a:p>
            <a:pPr lvl="0"/>
            <a:r>
              <a:rPr lang="en-US" noProof="0" smtClean="0"/>
              <a:t>Click to edit Master title style</a:t>
            </a:r>
          </a:p>
        </p:txBody>
      </p:sp>
    </p:spTree>
    <p:extLst>
      <p:ext uri="{BB962C8B-B14F-4D97-AF65-F5344CB8AC3E}">
        <p14:creationId xmlns:p14="http://schemas.microsoft.com/office/powerpoint/2010/main" val="1516146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957263" y="1143000"/>
            <a:ext cx="7929562" cy="74613"/>
          </a:xfrm>
          <a:prstGeom prst="rect">
            <a:avLst/>
          </a:prstGeom>
          <a:gradFill rotWithShape="0">
            <a:gsLst>
              <a:gs pos="0">
                <a:srgbClr val="767647"/>
              </a:gs>
              <a:gs pos="50000">
                <a:srgbClr val="FFFF99"/>
              </a:gs>
              <a:gs pos="100000">
                <a:srgbClr val="767647"/>
              </a:gs>
            </a:gsLst>
            <a:lin ang="0" scaled="1"/>
          </a:gra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5" name="Rectangle 15"/>
          <p:cNvSpPr>
            <a:spLocks noChangeArrowheads="1"/>
          </p:cNvSpPr>
          <p:nvPr userDrawn="1"/>
        </p:nvSpPr>
        <p:spPr bwMode="auto">
          <a:xfrm rot="5400000">
            <a:off x="-2754312" y="3327400"/>
            <a:ext cx="6765925" cy="111125"/>
          </a:xfrm>
          <a:prstGeom prst="rect">
            <a:avLst/>
          </a:prstGeom>
          <a:gradFill rotWithShape="0">
            <a:gsLst>
              <a:gs pos="0">
                <a:srgbClr val="FF0000"/>
              </a:gs>
              <a:gs pos="100000">
                <a:srgbClr val="690000"/>
              </a:gs>
            </a:gsLst>
            <a:path path="shape">
              <a:fillToRect l="50000" t="50000" r="50000" b="50000"/>
            </a:path>
          </a:gradFill>
          <a:ln w="1270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6" name="Rectangle 18"/>
          <p:cNvSpPr>
            <a:spLocks noChangeArrowheads="1"/>
          </p:cNvSpPr>
          <p:nvPr userDrawn="1"/>
        </p:nvSpPr>
        <p:spPr bwMode="auto">
          <a:xfrm>
            <a:off x="1143000" y="0"/>
            <a:ext cx="7715250" cy="228600"/>
          </a:xfrm>
          <a:prstGeom prst="rect">
            <a:avLst/>
          </a:prstGeom>
          <a:gradFill rotWithShape="0">
            <a:gsLst>
              <a:gs pos="0">
                <a:srgbClr val="FF0000"/>
              </a:gs>
              <a:gs pos="100000">
                <a:srgbClr val="A8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7" name="Rectangle 17"/>
          <p:cNvSpPr>
            <a:spLocks noChangeArrowheads="1"/>
          </p:cNvSpPr>
          <p:nvPr userDrawn="1"/>
        </p:nvSpPr>
        <p:spPr bwMode="auto">
          <a:xfrm>
            <a:off x="1428750" y="6496050"/>
            <a:ext cx="7715250" cy="361950"/>
          </a:xfrm>
          <a:prstGeom prst="rect">
            <a:avLst/>
          </a:prstGeom>
          <a:gradFill rotWithShape="0">
            <a:gsLst>
              <a:gs pos="0">
                <a:schemeClr val="tx1"/>
              </a:gs>
              <a:gs pos="50000">
                <a:srgbClr val="1E1E7A"/>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sz="2400">
              <a:solidFill>
                <a:srgbClr val="000000"/>
              </a:solidFill>
              <a:latin typeface="Times New Roman" pitchFamily="18" charset="0"/>
            </a:endParaRPr>
          </a:p>
        </p:txBody>
      </p:sp>
      <p:sp>
        <p:nvSpPr>
          <p:cNvPr id="8" name="Text Box 27"/>
          <p:cNvSpPr txBox="1">
            <a:spLocks noChangeArrowheads="1"/>
          </p:cNvSpPr>
          <p:nvPr userDrawn="1"/>
        </p:nvSpPr>
        <p:spPr bwMode="auto">
          <a:xfrm>
            <a:off x="-128588" y="6496050"/>
            <a:ext cx="4760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sz="1000" smtClean="0">
                <a:solidFill>
                  <a:srgbClr val="FFFFFF"/>
                </a:solidFill>
                <a:latin typeface="Arial" pitchFamily="34" charset="0"/>
              </a:rPr>
              <a:t>Self Funded Internal Project Information System Development - John Fish</a:t>
            </a:r>
          </a:p>
        </p:txBody>
      </p:sp>
      <p:sp>
        <p:nvSpPr>
          <p:cNvPr id="9" name="Text Box 28"/>
          <p:cNvSpPr txBox="1">
            <a:spLocks noChangeArrowheads="1"/>
          </p:cNvSpPr>
          <p:nvPr userDrawn="1"/>
        </p:nvSpPr>
        <p:spPr bwMode="auto">
          <a:xfrm>
            <a:off x="8647113" y="6491288"/>
            <a:ext cx="487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fld id="{6EA4BFCE-1524-48E4-ABB6-60F8FC6EF41E}" type="slidenum">
              <a:rPr lang="en-US" sz="1200" smtClean="0">
                <a:solidFill>
                  <a:srgbClr val="FFFFFF"/>
                </a:solidFill>
                <a:latin typeface="Arial" pitchFamily="34" charset="0"/>
              </a:rPr>
              <a:pPr algn="ctr" eaLnBrk="0" fontAlgn="base" hangingPunct="0">
                <a:spcBef>
                  <a:spcPct val="50000"/>
                </a:spcBef>
                <a:spcAft>
                  <a:spcPct val="0"/>
                </a:spcAft>
                <a:defRPr/>
              </a:pPr>
              <a:t>‹#›</a:t>
            </a:fld>
            <a:endParaRPr lang="en-US" sz="1200" smtClean="0">
              <a:solidFill>
                <a:srgbClr val="FFFFFF"/>
              </a:solidFill>
              <a:latin typeface="Arial" pitchFamily="34" charset="0"/>
            </a:endParaRPr>
          </a:p>
        </p:txBody>
      </p:sp>
      <p:sp>
        <p:nvSpPr>
          <p:cNvPr id="10" name="Text Box 29"/>
          <p:cNvSpPr txBox="1">
            <a:spLocks noChangeArrowheads="1"/>
          </p:cNvSpPr>
          <p:nvPr userDrawn="1"/>
        </p:nvSpPr>
        <p:spPr bwMode="auto">
          <a:xfrm>
            <a:off x="4632325" y="6521450"/>
            <a:ext cx="3900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sz="1000" smtClean="0">
                <a:solidFill>
                  <a:srgbClr val="FFFFFF"/>
                </a:solidFill>
                <a:latin typeface="Arial" pitchFamily="34" charset="0"/>
              </a:rPr>
              <a:t>New Orleans PMI  Professional Development Day  Oct 4, 2003</a:t>
            </a:r>
          </a:p>
        </p:txBody>
      </p:sp>
      <p:graphicFrame>
        <p:nvGraphicFramePr>
          <p:cNvPr id="11" name="Object 30"/>
          <p:cNvGraphicFramePr>
            <a:graphicFrameLocks noChangeAspect="1"/>
          </p:cNvGraphicFramePr>
          <p:nvPr userDrawn="1"/>
        </p:nvGraphicFramePr>
        <p:xfrm>
          <a:off x="271463" y="228600"/>
          <a:ext cx="614362" cy="590550"/>
        </p:xfrm>
        <a:graphic>
          <a:graphicData uri="http://schemas.openxmlformats.org/presentationml/2006/ole">
            <mc:AlternateContent xmlns:mc="http://schemas.openxmlformats.org/markup-compatibility/2006">
              <mc:Choice xmlns:v="urn:schemas-microsoft-com:vml" Requires="v">
                <p:oleObj spid="_x0000_s3123" name="CorelDRAW" r:id="rId3" imgW="914400" imgH="914400" progId="CorelDraw.Graphic.7">
                  <p:embed/>
                </p:oleObj>
              </mc:Choice>
              <mc:Fallback>
                <p:oleObj name="CorelDRAW" r:id="rId3" imgW="914400" imgH="914400" progId="CorelDraw.Graphic.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228600"/>
                        <a:ext cx="614362" cy="590550"/>
                      </a:xfrm>
                      <a:prstGeom prst="rect">
                        <a:avLst/>
                      </a:prstGeom>
                      <a:solidFill>
                        <a:srgbClr val="A60000"/>
                      </a:solidFill>
                      <a:ln w="38100">
                        <a:solidFill>
                          <a:srgbClr val="A6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Box 11"/>
          <p:cNvSpPr txBox="1">
            <a:spLocks noChangeArrowheads="1"/>
          </p:cNvSpPr>
          <p:nvPr userDrawn="1"/>
        </p:nvSpPr>
        <p:spPr bwMode="auto">
          <a:xfrm>
            <a:off x="155575" y="6488113"/>
            <a:ext cx="8283575" cy="338137"/>
          </a:xfrm>
          <a:prstGeom prst="rect">
            <a:avLst/>
          </a:prstGeom>
          <a:solidFill>
            <a:srgbClr val="000A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en-US" sz="1600" smtClean="0">
                <a:solidFill>
                  <a:srgbClr val="FFFFFF"/>
                </a:solidFill>
              </a:rPr>
              <a:t>Change Management – Albemarle Lunch Learn   12/14/2011  J. Fish</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415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9258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47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0163" y="1790700"/>
            <a:ext cx="38147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0685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4865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301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2E034A2B-3C2A-43B6-9711-6EE85F5F627F}" type="datetimeFigureOut">
              <a:rPr lang="en-US" smtClean="0"/>
              <a:t>2/27/2013</a:t>
            </a:fld>
            <a:endParaRPr lang="en-US"/>
          </a:p>
        </p:txBody>
      </p:sp>
      <p:sp>
        <p:nvSpPr>
          <p:cNvPr id="8" name="Slide Number Placeholder 7"/>
          <p:cNvSpPr>
            <a:spLocks noGrp="1"/>
          </p:cNvSpPr>
          <p:nvPr>
            <p:ph type="sldNum" sz="quarter" idx="11"/>
          </p:nvPr>
        </p:nvSpPr>
        <p:spPr/>
        <p:txBody>
          <a:bodyPr/>
          <a:lstStyle/>
          <a:p>
            <a:fld id="{9086070D-C8CB-4DCC-B6D2-328E139564A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644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591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3844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768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7375" y="228600"/>
            <a:ext cx="1992313"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7263" y="228600"/>
            <a:ext cx="5827712"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5498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202113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93BD4-84B7-45F0-8EE9-AACDECD581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455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8D204F-AA82-40F3-9A35-7B3E8D516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063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3E969D-F977-405B-8EC2-9725248B36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721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3D0A0B-2377-4C2C-8470-69414D1E07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064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34A2B-3C2A-43B6-9711-6EE85F5F627F}" type="datetimeFigureOut">
              <a:rPr lang="en-US" smtClean="0"/>
              <a:t>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52204F-6930-4F92-B4F1-5B90400BBF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812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F6CC97-8781-406B-82F3-01D29C63F0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217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EBF8D5-2D85-4E34-8CC1-35E543DC9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06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F9EEF7-7C4C-42EB-93EB-639CFE370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135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64068-5B66-4618-8242-81A79315D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525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09B2C-AB99-432E-B19C-53A580A3B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546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2A1C777-F69E-484E-BD7D-D2EB03D2EB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95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E034A2B-3C2A-43B6-9711-6EE85F5F627F}"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9086070D-C8CB-4DCC-B6D2-328E139564A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2E034A2B-3C2A-43B6-9711-6EE85F5F627F}"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6070D-C8CB-4DCC-B6D2-328E139564A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vmlDrawing" Target="../drawings/vmlDrawing1.v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7.wmf"/><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2.png"/><Relationship Id="rId2" Type="http://schemas.openxmlformats.org/officeDocument/2006/relationships/slideLayout" Target="../slideLayouts/slideLayout66.xml"/><Relationship Id="rId16" Type="http://schemas.openxmlformats.org/officeDocument/2006/relationships/image" Target="../media/image11.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0.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E034A2B-3C2A-43B6-9711-6EE85F5F627F}" type="datetimeFigureOut">
              <a:rPr lang="en-US" smtClean="0"/>
              <a:t>2/27/2013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086070D-C8CB-4DCC-B6D2-328E139564A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5" r:id="rId12"/>
    <p:sldLayoutId id="2147483726" r:id="rId13"/>
    <p:sldLayoutId id="2147483740" r:id="rId14"/>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4EA89-1F53-4419-8F33-DE66A0C8B51D}" type="datetimeFigureOut">
              <a:rPr lang="en-US" smtClean="0"/>
              <a:t>2/27/2013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60180-6380-46AC-83C8-CA0BCB0C8C36}" type="slidenum">
              <a:rPr lang="en-US" smtClean="0"/>
              <a:t>‹#›</a:t>
            </a:fld>
            <a:endParaRPr lang="en-US"/>
          </a:p>
        </p:txBody>
      </p:sp>
    </p:spTree>
    <p:extLst>
      <p:ext uri="{BB962C8B-B14F-4D97-AF65-F5344CB8AC3E}">
        <p14:creationId xmlns:p14="http://schemas.microsoft.com/office/powerpoint/2010/main" val="3545159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0"/>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92100" y="368300"/>
            <a:ext cx="8547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292100" y="11811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899587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p:timing>
    <p:tnLst>
      <p:par>
        <p:cTn id="1" dur="indefinite" restart="never" nodeType="tmRoot"/>
      </p:par>
    </p:tnLst>
  </p:timing>
  <p:hf hdr="0" ftr="0" dt="0"/>
  <p:txStyles>
    <p:titleStyle>
      <a:lvl1pPr algn="l" rtl="0" eaLnBrk="0" fontAlgn="base" hangingPunct="0">
        <a:spcBef>
          <a:spcPct val="0"/>
        </a:spcBef>
        <a:spcAft>
          <a:spcPct val="0"/>
        </a:spcAft>
        <a:defRPr sz="3000" b="1">
          <a:solidFill>
            <a:srgbClr val="0C297C"/>
          </a:solidFill>
          <a:latin typeface="+mj-lt"/>
          <a:ea typeface="ＭＳ Ｐゴシック" pitchFamily="-112" charset="-128"/>
          <a:cs typeface="+mj-cs"/>
        </a:defRPr>
      </a:lvl1pPr>
      <a:lvl2pPr algn="l" rtl="0" eaLnBrk="0" fontAlgn="base" hangingPunct="0">
        <a:spcBef>
          <a:spcPct val="0"/>
        </a:spcBef>
        <a:spcAft>
          <a:spcPct val="0"/>
        </a:spcAft>
        <a:defRPr sz="3000" b="1">
          <a:solidFill>
            <a:srgbClr val="0C297C"/>
          </a:solidFill>
          <a:latin typeface="Arial" charset="0"/>
          <a:ea typeface="ＭＳ Ｐゴシック" pitchFamily="-112" charset="-128"/>
        </a:defRPr>
      </a:lvl2pPr>
      <a:lvl3pPr algn="l" rtl="0" eaLnBrk="0" fontAlgn="base" hangingPunct="0">
        <a:spcBef>
          <a:spcPct val="0"/>
        </a:spcBef>
        <a:spcAft>
          <a:spcPct val="0"/>
        </a:spcAft>
        <a:defRPr sz="3000" b="1">
          <a:solidFill>
            <a:srgbClr val="0C297C"/>
          </a:solidFill>
          <a:latin typeface="Arial" charset="0"/>
          <a:ea typeface="ＭＳ Ｐゴシック" pitchFamily="-112" charset="-128"/>
        </a:defRPr>
      </a:lvl3pPr>
      <a:lvl4pPr algn="l" rtl="0" eaLnBrk="0" fontAlgn="base" hangingPunct="0">
        <a:spcBef>
          <a:spcPct val="0"/>
        </a:spcBef>
        <a:spcAft>
          <a:spcPct val="0"/>
        </a:spcAft>
        <a:defRPr sz="3000" b="1">
          <a:solidFill>
            <a:srgbClr val="0C297C"/>
          </a:solidFill>
          <a:latin typeface="Arial" charset="0"/>
          <a:ea typeface="ＭＳ Ｐゴシック" pitchFamily="-112" charset="-128"/>
        </a:defRPr>
      </a:lvl4pPr>
      <a:lvl5pPr algn="l" rtl="0" eaLnBrk="0" fontAlgn="base" hangingPunct="0">
        <a:spcBef>
          <a:spcPct val="0"/>
        </a:spcBef>
        <a:spcAft>
          <a:spcPct val="0"/>
        </a:spcAft>
        <a:defRPr sz="3000" b="1">
          <a:solidFill>
            <a:srgbClr val="0C297C"/>
          </a:solidFill>
          <a:latin typeface="Arial" charset="0"/>
          <a:ea typeface="ＭＳ Ｐゴシック" pitchFamily="-112" charset="-128"/>
        </a:defRPr>
      </a:lvl5pPr>
      <a:lvl6pPr marL="457200" algn="l" rtl="0" fontAlgn="base">
        <a:spcBef>
          <a:spcPct val="0"/>
        </a:spcBef>
        <a:spcAft>
          <a:spcPct val="0"/>
        </a:spcAft>
        <a:defRPr sz="2800" b="1">
          <a:solidFill>
            <a:srgbClr val="0C297C"/>
          </a:solidFill>
          <a:latin typeface="Arial" charset="0"/>
        </a:defRPr>
      </a:lvl6pPr>
      <a:lvl7pPr marL="914400" algn="l" rtl="0" fontAlgn="base">
        <a:spcBef>
          <a:spcPct val="0"/>
        </a:spcBef>
        <a:spcAft>
          <a:spcPct val="0"/>
        </a:spcAft>
        <a:defRPr sz="2800" b="1">
          <a:solidFill>
            <a:srgbClr val="0C297C"/>
          </a:solidFill>
          <a:latin typeface="Arial" charset="0"/>
        </a:defRPr>
      </a:lvl7pPr>
      <a:lvl8pPr marL="1371600" algn="l" rtl="0" fontAlgn="base">
        <a:spcBef>
          <a:spcPct val="0"/>
        </a:spcBef>
        <a:spcAft>
          <a:spcPct val="0"/>
        </a:spcAft>
        <a:defRPr sz="2800" b="1">
          <a:solidFill>
            <a:srgbClr val="0C297C"/>
          </a:solidFill>
          <a:latin typeface="Arial" charset="0"/>
        </a:defRPr>
      </a:lvl8pPr>
      <a:lvl9pPr marL="1828800" algn="l" rtl="0" fontAlgn="base">
        <a:spcBef>
          <a:spcPct val="0"/>
        </a:spcBef>
        <a:spcAft>
          <a:spcPct val="0"/>
        </a:spcAft>
        <a:defRPr sz="2800" b="1">
          <a:solidFill>
            <a:srgbClr val="0C297C"/>
          </a:solidFill>
          <a:latin typeface="Arial" charset="0"/>
        </a:defRPr>
      </a:lvl9pPr>
    </p:titleStyle>
    <p:bodyStyle>
      <a:lvl1pPr marL="228600" indent="-228600" algn="l" rtl="0" eaLnBrk="0" fontAlgn="base" hangingPunct="0">
        <a:lnSpc>
          <a:spcPct val="110000"/>
        </a:lnSpc>
        <a:spcBef>
          <a:spcPts val="600"/>
        </a:spcBef>
        <a:spcAft>
          <a:spcPct val="0"/>
        </a:spcAft>
        <a:buChar char="•"/>
        <a:defRPr sz="2600">
          <a:solidFill>
            <a:schemeClr val="tx1"/>
          </a:solidFill>
          <a:latin typeface="+mn-lt"/>
          <a:ea typeface="ＭＳ Ｐゴシック" pitchFamily="-112" charset="-128"/>
          <a:cs typeface="+mn-cs"/>
        </a:defRPr>
      </a:lvl1pPr>
      <a:lvl2pPr marL="742950" indent="-285750" algn="l" rtl="0" eaLnBrk="0" fontAlgn="base" hangingPunct="0">
        <a:lnSpc>
          <a:spcPct val="110000"/>
        </a:lnSpc>
        <a:spcBef>
          <a:spcPts val="600"/>
        </a:spcBef>
        <a:spcAft>
          <a:spcPct val="0"/>
        </a:spcAft>
        <a:buChar char="–"/>
        <a:defRPr sz="2400">
          <a:solidFill>
            <a:srgbClr val="526735"/>
          </a:solidFill>
          <a:latin typeface="+mn-lt"/>
          <a:ea typeface="ＭＳ Ｐゴシック" pitchFamily="-112" charset="-128"/>
        </a:defRPr>
      </a:lvl2pPr>
      <a:lvl3pPr marL="1085850" indent="-228600" algn="l" rtl="0" eaLnBrk="0" fontAlgn="base" hangingPunct="0">
        <a:lnSpc>
          <a:spcPct val="110000"/>
        </a:lnSpc>
        <a:spcBef>
          <a:spcPts val="600"/>
        </a:spcBef>
        <a:spcAft>
          <a:spcPct val="0"/>
        </a:spcAft>
        <a:buChar char="•"/>
        <a:defRPr sz="2000">
          <a:solidFill>
            <a:schemeClr val="bg2"/>
          </a:solidFill>
          <a:latin typeface="+mn-lt"/>
          <a:ea typeface="ＭＳ Ｐゴシック" pitchFamily="-112" charset="-128"/>
        </a:defRPr>
      </a:lvl3pPr>
      <a:lvl4pPr marL="1428750" indent="-228600" algn="l" rtl="0" eaLnBrk="0" fontAlgn="base" hangingPunct="0">
        <a:lnSpc>
          <a:spcPct val="110000"/>
        </a:lnSpc>
        <a:spcBef>
          <a:spcPts val="600"/>
        </a:spcBef>
        <a:spcAft>
          <a:spcPct val="0"/>
        </a:spcAft>
        <a:buChar char="–"/>
        <a:defRPr sz="2000">
          <a:solidFill>
            <a:schemeClr val="tx1"/>
          </a:solidFill>
          <a:latin typeface="+mn-lt"/>
          <a:ea typeface="ＭＳ Ｐゴシック" pitchFamily="-112" charset="-128"/>
        </a:defRPr>
      </a:lvl4pPr>
      <a:lvl5pPr marL="1771650" indent="-228600" algn="l" rtl="0" eaLnBrk="0" fontAlgn="base" hangingPunct="0">
        <a:lnSpc>
          <a:spcPct val="110000"/>
        </a:lnSpc>
        <a:spcBef>
          <a:spcPts val="600"/>
        </a:spcBef>
        <a:spcAft>
          <a:spcPct val="0"/>
        </a:spcAft>
        <a:buChar char="»"/>
        <a:defRPr sz="2000">
          <a:solidFill>
            <a:schemeClr val="tx1"/>
          </a:solidFill>
          <a:latin typeface="+mn-lt"/>
          <a:ea typeface="ＭＳ Ｐゴシック" pitchFamily="-112" charset="-128"/>
        </a:defRPr>
      </a:lvl5pPr>
      <a:lvl6pPr marL="2228850" indent="-228600" algn="l" rtl="0" fontAlgn="base">
        <a:spcBef>
          <a:spcPct val="20000"/>
        </a:spcBef>
        <a:spcAft>
          <a:spcPct val="0"/>
        </a:spcAft>
        <a:buChar char="»"/>
        <a:defRPr>
          <a:solidFill>
            <a:schemeClr val="tx1"/>
          </a:solidFill>
          <a:latin typeface="+mn-lt"/>
        </a:defRPr>
      </a:lvl6pPr>
      <a:lvl7pPr marL="2686050" indent="-228600" algn="l" rtl="0" fontAlgn="base">
        <a:spcBef>
          <a:spcPct val="20000"/>
        </a:spcBef>
        <a:spcAft>
          <a:spcPct val="0"/>
        </a:spcAft>
        <a:buChar char="»"/>
        <a:defRPr>
          <a:solidFill>
            <a:schemeClr val="tx1"/>
          </a:solidFill>
          <a:latin typeface="+mn-lt"/>
        </a:defRPr>
      </a:lvl7pPr>
      <a:lvl8pPr marL="3143250" indent="-228600" algn="l" rtl="0" fontAlgn="base">
        <a:spcBef>
          <a:spcPct val="20000"/>
        </a:spcBef>
        <a:spcAft>
          <a:spcPct val="0"/>
        </a:spcAft>
        <a:buChar char="»"/>
        <a:defRPr>
          <a:solidFill>
            <a:schemeClr val="tx1"/>
          </a:solidFill>
          <a:latin typeface="+mn-lt"/>
        </a:defRPr>
      </a:lvl8pPr>
      <a:lvl9pPr marL="360045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50000">
              <a:srgbClr val="001A6E"/>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957263" y="1143000"/>
            <a:ext cx="7929562" cy="74613"/>
          </a:xfrm>
          <a:prstGeom prst="rect">
            <a:avLst/>
          </a:prstGeom>
          <a:gradFill rotWithShape="0">
            <a:gsLst>
              <a:gs pos="0">
                <a:srgbClr val="767647"/>
              </a:gs>
              <a:gs pos="50000">
                <a:srgbClr val="FFFF99"/>
              </a:gs>
              <a:gs pos="100000">
                <a:srgbClr val="767647"/>
              </a:gs>
            </a:gsLst>
            <a:lin ang="0" scaled="1"/>
          </a:gra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1027" name="Rectangle 3"/>
          <p:cNvSpPr>
            <a:spLocks noGrp="1" noChangeArrowheads="1"/>
          </p:cNvSpPr>
          <p:nvPr>
            <p:ph type="body" idx="1"/>
          </p:nvPr>
        </p:nvSpPr>
        <p:spPr bwMode="auto">
          <a:xfrm>
            <a:off x="1143000" y="1790700"/>
            <a:ext cx="77819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title"/>
          </p:nvPr>
        </p:nvSpPr>
        <p:spPr bwMode="auto">
          <a:xfrm>
            <a:off x="957263" y="228600"/>
            <a:ext cx="79724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15"/>
          <p:cNvSpPr>
            <a:spLocks noChangeArrowheads="1"/>
          </p:cNvSpPr>
          <p:nvPr/>
        </p:nvSpPr>
        <p:spPr bwMode="auto">
          <a:xfrm rot="5400000">
            <a:off x="-2754312" y="3327400"/>
            <a:ext cx="6765925" cy="111125"/>
          </a:xfrm>
          <a:prstGeom prst="rect">
            <a:avLst/>
          </a:prstGeom>
          <a:gradFill rotWithShape="0">
            <a:gsLst>
              <a:gs pos="0">
                <a:srgbClr val="FF0000"/>
              </a:gs>
              <a:gs pos="100000">
                <a:srgbClr val="690000"/>
              </a:gs>
            </a:gsLst>
            <a:path path="shape">
              <a:fillToRect l="50000" t="50000" r="50000" b="50000"/>
            </a:path>
          </a:gradFill>
          <a:ln w="12700">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1030" name="Rectangle 18"/>
          <p:cNvSpPr>
            <a:spLocks noChangeArrowheads="1"/>
          </p:cNvSpPr>
          <p:nvPr/>
        </p:nvSpPr>
        <p:spPr bwMode="auto">
          <a:xfrm>
            <a:off x="1143000" y="0"/>
            <a:ext cx="7715250" cy="228600"/>
          </a:xfrm>
          <a:prstGeom prst="rect">
            <a:avLst/>
          </a:prstGeom>
          <a:gradFill rotWithShape="0">
            <a:gsLst>
              <a:gs pos="0">
                <a:srgbClr val="FF0000"/>
              </a:gs>
              <a:gs pos="100000">
                <a:srgbClr val="A8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400" smtClean="0">
              <a:solidFill>
                <a:srgbClr val="000000"/>
              </a:solidFill>
              <a:latin typeface="Times New Roman" pitchFamily="18" charset="0"/>
            </a:endParaRPr>
          </a:p>
        </p:txBody>
      </p:sp>
      <p:sp>
        <p:nvSpPr>
          <p:cNvPr id="108561" name="Rectangle 17"/>
          <p:cNvSpPr>
            <a:spLocks noChangeArrowheads="1"/>
          </p:cNvSpPr>
          <p:nvPr/>
        </p:nvSpPr>
        <p:spPr bwMode="auto">
          <a:xfrm>
            <a:off x="1428750" y="6496050"/>
            <a:ext cx="7715250" cy="361950"/>
          </a:xfrm>
          <a:prstGeom prst="rect">
            <a:avLst/>
          </a:prstGeom>
          <a:gradFill rotWithShape="0">
            <a:gsLst>
              <a:gs pos="0">
                <a:schemeClr val="tx1"/>
              </a:gs>
              <a:gs pos="50000">
                <a:srgbClr val="1E1E7A"/>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sz="2400">
              <a:solidFill>
                <a:srgbClr val="000000"/>
              </a:solidFill>
              <a:latin typeface="Times New Roman" pitchFamily="18" charset="0"/>
            </a:endParaRPr>
          </a:p>
        </p:txBody>
      </p:sp>
      <p:sp>
        <p:nvSpPr>
          <p:cNvPr id="1032" name="Text Box 27"/>
          <p:cNvSpPr txBox="1">
            <a:spLocks noChangeArrowheads="1"/>
          </p:cNvSpPr>
          <p:nvPr/>
        </p:nvSpPr>
        <p:spPr bwMode="auto">
          <a:xfrm>
            <a:off x="-128588" y="6496050"/>
            <a:ext cx="4760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sz="1000" smtClean="0">
                <a:solidFill>
                  <a:srgbClr val="FFFFFF"/>
                </a:solidFill>
                <a:latin typeface="Arial" pitchFamily="34" charset="0"/>
              </a:rPr>
              <a:t>Self Funded Internal Project Information System Development - John Fish</a:t>
            </a:r>
          </a:p>
        </p:txBody>
      </p:sp>
      <p:sp>
        <p:nvSpPr>
          <p:cNvPr id="1033" name="Text Box 28"/>
          <p:cNvSpPr txBox="1">
            <a:spLocks noChangeArrowheads="1"/>
          </p:cNvSpPr>
          <p:nvPr/>
        </p:nvSpPr>
        <p:spPr bwMode="auto">
          <a:xfrm>
            <a:off x="8647113" y="6491288"/>
            <a:ext cx="487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fld id="{3A4D5D05-54EC-4896-882D-3BB4F361AE25}" type="slidenum">
              <a:rPr lang="en-US" sz="1200" smtClean="0">
                <a:solidFill>
                  <a:srgbClr val="FFFFFF"/>
                </a:solidFill>
                <a:latin typeface="Arial" pitchFamily="34" charset="0"/>
              </a:rPr>
              <a:pPr algn="ctr" eaLnBrk="0" fontAlgn="base" hangingPunct="0">
                <a:spcBef>
                  <a:spcPct val="50000"/>
                </a:spcBef>
                <a:spcAft>
                  <a:spcPct val="0"/>
                </a:spcAft>
                <a:defRPr/>
              </a:pPr>
              <a:t>‹#›</a:t>
            </a:fld>
            <a:endParaRPr lang="en-US" sz="1200" smtClean="0">
              <a:solidFill>
                <a:srgbClr val="FFFFFF"/>
              </a:solidFill>
              <a:latin typeface="Arial" pitchFamily="34" charset="0"/>
            </a:endParaRPr>
          </a:p>
        </p:txBody>
      </p:sp>
      <p:sp>
        <p:nvSpPr>
          <p:cNvPr id="1034" name="Text Box 29"/>
          <p:cNvSpPr txBox="1">
            <a:spLocks noChangeArrowheads="1"/>
          </p:cNvSpPr>
          <p:nvPr/>
        </p:nvSpPr>
        <p:spPr bwMode="auto">
          <a:xfrm>
            <a:off x="4632325" y="6521450"/>
            <a:ext cx="39004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sz="1000" smtClean="0">
                <a:solidFill>
                  <a:srgbClr val="FFFFFF"/>
                </a:solidFill>
                <a:latin typeface="Arial" pitchFamily="34" charset="0"/>
              </a:rPr>
              <a:t>New Orleans PMI  Professional Development Day  Oct 4, 2003</a:t>
            </a:r>
          </a:p>
        </p:txBody>
      </p:sp>
      <p:graphicFrame>
        <p:nvGraphicFramePr>
          <p:cNvPr id="1035" name="Object 30"/>
          <p:cNvGraphicFramePr>
            <a:graphicFrameLocks noChangeAspect="1"/>
          </p:cNvGraphicFramePr>
          <p:nvPr/>
        </p:nvGraphicFramePr>
        <p:xfrm>
          <a:off x="271463" y="228600"/>
          <a:ext cx="614362" cy="590550"/>
        </p:xfrm>
        <a:graphic>
          <a:graphicData uri="http://schemas.openxmlformats.org/presentationml/2006/ole">
            <mc:AlternateContent xmlns:mc="http://schemas.openxmlformats.org/markup-compatibility/2006">
              <mc:Choice xmlns:v="urn:schemas-microsoft-com:vml" Requires="v">
                <p:oleObj spid="_x0000_s1075" name="CorelDRAW" r:id="rId14" imgW="914400" imgH="914400" progId="CorelDraw.Graphic.7">
                  <p:embed/>
                </p:oleObj>
              </mc:Choice>
              <mc:Fallback>
                <p:oleObj name="CorelDRAW" r:id="rId14" imgW="914400" imgH="914400" progId="CorelDraw.Graphic.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463" y="228600"/>
                        <a:ext cx="614362" cy="590550"/>
                      </a:xfrm>
                      <a:prstGeom prst="rect">
                        <a:avLst/>
                      </a:prstGeom>
                      <a:solidFill>
                        <a:srgbClr val="A60000"/>
                      </a:solidFill>
                      <a:ln w="38100">
                        <a:solidFill>
                          <a:srgbClr val="A6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601019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3400" b="1">
          <a:solidFill>
            <a:srgbClr val="FFFF00"/>
          </a:solidFill>
          <a:latin typeface="+mj-lt"/>
          <a:ea typeface="+mj-ea"/>
          <a:cs typeface="+mj-cs"/>
        </a:defRPr>
      </a:lvl1pPr>
      <a:lvl2pPr algn="ctr" rtl="0" eaLnBrk="0" fontAlgn="base" hangingPunct="0">
        <a:spcBef>
          <a:spcPct val="0"/>
        </a:spcBef>
        <a:spcAft>
          <a:spcPct val="0"/>
        </a:spcAft>
        <a:defRPr sz="3400" b="1">
          <a:solidFill>
            <a:srgbClr val="FFFF00"/>
          </a:solidFill>
          <a:latin typeface="Arial" pitchFamily="34" charset="0"/>
        </a:defRPr>
      </a:lvl2pPr>
      <a:lvl3pPr algn="ctr" rtl="0" eaLnBrk="0" fontAlgn="base" hangingPunct="0">
        <a:spcBef>
          <a:spcPct val="0"/>
        </a:spcBef>
        <a:spcAft>
          <a:spcPct val="0"/>
        </a:spcAft>
        <a:defRPr sz="3400" b="1">
          <a:solidFill>
            <a:srgbClr val="FFFF00"/>
          </a:solidFill>
          <a:latin typeface="Arial" pitchFamily="34" charset="0"/>
        </a:defRPr>
      </a:lvl3pPr>
      <a:lvl4pPr algn="ctr" rtl="0" eaLnBrk="0" fontAlgn="base" hangingPunct="0">
        <a:spcBef>
          <a:spcPct val="0"/>
        </a:spcBef>
        <a:spcAft>
          <a:spcPct val="0"/>
        </a:spcAft>
        <a:defRPr sz="3400" b="1">
          <a:solidFill>
            <a:srgbClr val="FFFF00"/>
          </a:solidFill>
          <a:latin typeface="Arial" pitchFamily="34" charset="0"/>
        </a:defRPr>
      </a:lvl4pPr>
      <a:lvl5pPr algn="ctr" rtl="0" eaLnBrk="0" fontAlgn="base" hangingPunct="0">
        <a:spcBef>
          <a:spcPct val="0"/>
        </a:spcBef>
        <a:spcAft>
          <a:spcPct val="0"/>
        </a:spcAft>
        <a:defRPr sz="3400" b="1">
          <a:solidFill>
            <a:srgbClr val="FFFF00"/>
          </a:solidFill>
          <a:latin typeface="Arial" pitchFamily="34" charset="0"/>
        </a:defRPr>
      </a:lvl5pPr>
      <a:lvl6pPr marL="457200" algn="ctr" rtl="0" eaLnBrk="0" fontAlgn="base" hangingPunct="0">
        <a:spcBef>
          <a:spcPct val="0"/>
        </a:spcBef>
        <a:spcAft>
          <a:spcPct val="0"/>
        </a:spcAft>
        <a:defRPr sz="3400" b="1">
          <a:solidFill>
            <a:srgbClr val="FFFF00"/>
          </a:solidFill>
          <a:latin typeface="Arial" pitchFamily="34" charset="0"/>
        </a:defRPr>
      </a:lvl6pPr>
      <a:lvl7pPr marL="914400" algn="ctr" rtl="0" eaLnBrk="0" fontAlgn="base" hangingPunct="0">
        <a:spcBef>
          <a:spcPct val="0"/>
        </a:spcBef>
        <a:spcAft>
          <a:spcPct val="0"/>
        </a:spcAft>
        <a:defRPr sz="3400" b="1">
          <a:solidFill>
            <a:srgbClr val="FFFF00"/>
          </a:solidFill>
          <a:latin typeface="Arial" pitchFamily="34" charset="0"/>
        </a:defRPr>
      </a:lvl7pPr>
      <a:lvl8pPr marL="1371600" algn="ctr" rtl="0" eaLnBrk="0" fontAlgn="base" hangingPunct="0">
        <a:spcBef>
          <a:spcPct val="0"/>
        </a:spcBef>
        <a:spcAft>
          <a:spcPct val="0"/>
        </a:spcAft>
        <a:defRPr sz="3400" b="1">
          <a:solidFill>
            <a:srgbClr val="FFFF00"/>
          </a:solidFill>
          <a:latin typeface="Arial" pitchFamily="34" charset="0"/>
        </a:defRPr>
      </a:lvl8pPr>
      <a:lvl9pPr marL="1828800" algn="ctr" rtl="0" eaLnBrk="0" fontAlgn="base" hangingPunct="0">
        <a:spcBef>
          <a:spcPct val="0"/>
        </a:spcBef>
        <a:spcAft>
          <a:spcPct val="0"/>
        </a:spcAft>
        <a:defRPr sz="3400" b="1">
          <a:solidFill>
            <a:srgbClr val="FFFF00"/>
          </a:solidFill>
          <a:latin typeface="Arial" pitchFamily="34" charset="0"/>
        </a:defRPr>
      </a:lvl9pPr>
    </p:titleStyle>
    <p:bodyStyle>
      <a:lvl1pPr marL="285750" indent="-285750" algn="l" rtl="0" eaLnBrk="0" fontAlgn="base" hangingPunct="0">
        <a:lnSpc>
          <a:spcPct val="110000"/>
        </a:lnSpc>
        <a:spcBef>
          <a:spcPct val="50000"/>
        </a:spcBef>
        <a:spcAft>
          <a:spcPct val="0"/>
        </a:spcAft>
        <a:buClr>
          <a:srgbClr val="FFFF00"/>
        </a:buClr>
        <a:buFont typeface="Wingdings" pitchFamily="2" charset="2"/>
        <a:buChar char="v"/>
        <a:defRPr sz="2800" b="1">
          <a:solidFill>
            <a:schemeClr val="bg1"/>
          </a:solidFill>
          <a:latin typeface="+mn-lt"/>
          <a:ea typeface="+mn-ea"/>
          <a:cs typeface="+mn-cs"/>
        </a:defRPr>
      </a:lvl1pPr>
      <a:lvl2pPr marL="628650" indent="-228600" algn="l" rtl="0" eaLnBrk="0" fontAlgn="base" hangingPunct="0">
        <a:lnSpc>
          <a:spcPct val="110000"/>
        </a:lnSpc>
        <a:spcBef>
          <a:spcPct val="35000"/>
        </a:spcBef>
        <a:spcAft>
          <a:spcPct val="0"/>
        </a:spcAft>
        <a:buClr>
          <a:srgbClr val="FF9966"/>
        </a:buClr>
        <a:buFont typeface="Wingdings" pitchFamily="2" charset="2"/>
        <a:buChar char="Ø"/>
        <a:defRPr sz="2400" b="1">
          <a:solidFill>
            <a:schemeClr val="bg1"/>
          </a:solidFill>
          <a:latin typeface="+mn-lt"/>
        </a:defRPr>
      </a:lvl2pPr>
      <a:lvl3pPr marL="971550" indent="-228600" algn="l" rtl="0" eaLnBrk="0" fontAlgn="base" hangingPunct="0">
        <a:lnSpc>
          <a:spcPct val="110000"/>
        </a:lnSpc>
        <a:spcBef>
          <a:spcPct val="35000"/>
        </a:spcBef>
        <a:spcAft>
          <a:spcPct val="0"/>
        </a:spcAft>
        <a:buClr>
          <a:srgbClr val="FFCC00"/>
        </a:buClr>
        <a:buChar char="•"/>
        <a:defRPr sz="2400" b="1">
          <a:solidFill>
            <a:schemeClr val="bg1"/>
          </a:solidFill>
          <a:latin typeface="+mn-lt"/>
        </a:defRPr>
      </a:lvl3pPr>
      <a:lvl4pPr marL="1085850" indent="285750" algn="l" rtl="0" eaLnBrk="0" fontAlgn="base" hangingPunct="0">
        <a:lnSpc>
          <a:spcPct val="110000"/>
        </a:lnSpc>
        <a:spcBef>
          <a:spcPct val="35000"/>
        </a:spcBef>
        <a:spcAft>
          <a:spcPct val="0"/>
        </a:spcAft>
        <a:buClr>
          <a:srgbClr val="CCFFCC"/>
        </a:buClr>
        <a:buChar char="–"/>
        <a:defRPr sz="2400" b="1">
          <a:solidFill>
            <a:schemeClr val="bg1"/>
          </a:solidFill>
          <a:latin typeface="+mn-lt"/>
        </a:defRPr>
      </a:lvl4pPr>
      <a:lvl5pPr marL="1200150" indent="628650" algn="l" rtl="0" eaLnBrk="0" fontAlgn="base" hangingPunct="0">
        <a:lnSpc>
          <a:spcPct val="110000"/>
        </a:lnSpc>
        <a:spcBef>
          <a:spcPct val="35000"/>
        </a:spcBef>
        <a:spcAft>
          <a:spcPct val="0"/>
        </a:spcAft>
        <a:buClr>
          <a:srgbClr val="FFCC00"/>
        </a:buClr>
        <a:buChar char="»"/>
        <a:defRPr sz="2400" b="1">
          <a:solidFill>
            <a:schemeClr val="bg1"/>
          </a:solidFill>
          <a:latin typeface="+mn-lt"/>
        </a:defRPr>
      </a:lvl5pPr>
      <a:lvl6pPr marL="1657350" algn="l" rtl="0" eaLnBrk="0" fontAlgn="base" hangingPunct="0">
        <a:lnSpc>
          <a:spcPct val="110000"/>
        </a:lnSpc>
        <a:spcBef>
          <a:spcPct val="35000"/>
        </a:spcBef>
        <a:spcAft>
          <a:spcPct val="0"/>
        </a:spcAft>
        <a:buClr>
          <a:srgbClr val="FFCC00"/>
        </a:buClr>
        <a:buChar char="»"/>
        <a:defRPr sz="2400" b="1">
          <a:solidFill>
            <a:schemeClr val="bg1"/>
          </a:solidFill>
          <a:latin typeface="+mn-lt"/>
        </a:defRPr>
      </a:lvl6pPr>
      <a:lvl7pPr marL="2114550" algn="l" rtl="0" eaLnBrk="0" fontAlgn="base" hangingPunct="0">
        <a:lnSpc>
          <a:spcPct val="110000"/>
        </a:lnSpc>
        <a:spcBef>
          <a:spcPct val="35000"/>
        </a:spcBef>
        <a:spcAft>
          <a:spcPct val="0"/>
        </a:spcAft>
        <a:buClr>
          <a:srgbClr val="FFCC00"/>
        </a:buClr>
        <a:buChar char="»"/>
        <a:defRPr sz="2400" b="1">
          <a:solidFill>
            <a:schemeClr val="bg1"/>
          </a:solidFill>
          <a:latin typeface="+mn-lt"/>
        </a:defRPr>
      </a:lvl7pPr>
      <a:lvl8pPr marL="2571750" algn="l" rtl="0" eaLnBrk="0" fontAlgn="base" hangingPunct="0">
        <a:lnSpc>
          <a:spcPct val="110000"/>
        </a:lnSpc>
        <a:spcBef>
          <a:spcPct val="35000"/>
        </a:spcBef>
        <a:spcAft>
          <a:spcPct val="0"/>
        </a:spcAft>
        <a:buClr>
          <a:srgbClr val="FFCC00"/>
        </a:buClr>
        <a:buChar char="»"/>
        <a:defRPr sz="2400" b="1">
          <a:solidFill>
            <a:schemeClr val="bg1"/>
          </a:solidFill>
          <a:latin typeface="+mn-lt"/>
        </a:defRPr>
      </a:lvl8pPr>
      <a:lvl9pPr marL="3028950" algn="l" rtl="0" eaLnBrk="0" fontAlgn="base" hangingPunct="0">
        <a:lnSpc>
          <a:spcPct val="110000"/>
        </a:lnSpc>
        <a:spcBef>
          <a:spcPct val="35000"/>
        </a:spcBef>
        <a:spcAft>
          <a:spcPct val="0"/>
        </a:spcAft>
        <a:buClr>
          <a:srgbClr val="FFCC00"/>
        </a:buClr>
        <a:buChar char="»"/>
        <a:defRPr sz="24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14">
            <a:lum bright="60000" contrast="-7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3DE079D-096B-4C60-AAF2-F1F898C232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074536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95288" indent="-395288"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852488" indent="-342900" algn="l" rtl="0" eaLnBrk="0" fontAlgn="base" hangingPunct="0">
        <a:spcBef>
          <a:spcPct val="20000"/>
        </a:spcBef>
        <a:spcAft>
          <a:spcPct val="0"/>
        </a:spcAft>
        <a:buBlip>
          <a:blip r:embed="rId16"/>
        </a:buBlip>
        <a:defRPr sz="2800">
          <a:solidFill>
            <a:schemeClr val="tx1"/>
          </a:solidFill>
          <a:latin typeface="+mn-lt"/>
        </a:defRPr>
      </a:lvl2pPr>
      <a:lvl3pPr marL="1195388" indent="-228600" algn="l" rtl="0" eaLnBrk="0" fontAlgn="base" hangingPunct="0">
        <a:spcBef>
          <a:spcPct val="20000"/>
        </a:spcBef>
        <a:spcAft>
          <a:spcPct val="0"/>
        </a:spcAft>
        <a:buBlip>
          <a:blip r:embed="rId17"/>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4.bin"/><Relationship Id="rId7" Type="http://schemas.openxmlformats.org/officeDocument/2006/relationships/hyperlink" Target="http://www.google.com/url?sa=i&amp;rct=j&amp;q=rethink+business&amp;source=images&amp;cd=&amp;cad=rja&amp;docid=Q3H-HF-vb7iMeM&amp;tbnid=AOosn3ECzHaQAM:&amp;ved=0CAUQjRw&amp;url=http://www.signs.com/blog/rethinking-business-plans/&amp;ei=HOotUfaYEOSW2gXmo4GYAw&amp;bvm=bv.42965579,d.b2I&amp;psig=AFQjCNGrXLynbdKk5jL_tbnFP4a7nD8s8w&amp;ust=1362049935982712" TargetMode="Externa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image" Target="../media/image13.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gif"/><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76.pn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6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14.wmf"/><Relationship Id="rId4" Type="http://schemas.openxmlformats.org/officeDocument/2006/relationships/image" Target="../media/image79.png"/><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6.xml"/><Relationship Id="rId4" Type="http://schemas.openxmlformats.org/officeDocument/2006/relationships/image" Target="../media/image14.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4.wmf"/><Relationship Id="rId2" Type="http://schemas.openxmlformats.org/officeDocument/2006/relationships/slideLayout" Target="../slideLayouts/slideLayout76.xml"/><Relationship Id="rId1" Type="http://schemas.openxmlformats.org/officeDocument/2006/relationships/vmlDrawing" Target="../drawings/vmlDrawing6.v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90.png"/><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91.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www.buildingsmartalliance.org/" TargetMode="External"/><Relationship Id="rId3" Type="http://schemas.openxmlformats.org/officeDocument/2006/relationships/image" Target="../media/image95.jpeg"/><Relationship Id="rId7" Type="http://schemas.openxmlformats.org/officeDocument/2006/relationships/hyperlink" Target="http://www.5d-initiative.eu/" TargetMode="External"/><Relationship Id="rId2" Type="http://schemas.openxmlformats.org/officeDocument/2006/relationships/hyperlink" Target="http://www.coaa.ab.ca/Productivity/WorkFacePlanning.aspx" TargetMode="Externa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22.emf"/><Relationship Id="rId4" Type="http://schemas.openxmlformats.org/officeDocument/2006/relationships/hyperlink" Target="https://www.construction-institute.org/scriptcontent/rt272.cfm?section=res" TargetMode="External"/><Relationship Id="rId9"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hyperlink" Target="https://www.construction-institute.org/scriptcontent/rts2.cfm?section=res&amp;RT=282" TargetMode="External"/><Relationship Id="rId13" Type="http://schemas.openxmlformats.org/officeDocument/2006/relationships/hyperlink" Target="https://www.construction-institute.org/scriptcontent/rts2.cfm?section=res&amp;RT=292" TargetMode="External"/><Relationship Id="rId18" Type="http://schemas.openxmlformats.org/officeDocument/2006/relationships/hyperlink" Target="https://www.construction-institute.org/scriptcontent/rts2.cfm?section=res&amp;RT=302" TargetMode="External"/><Relationship Id="rId3" Type="http://schemas.openxmlformats.org/officeDocument/2006/relationships/hyperlink" Target="https://www.construction-institute.org/scriptcontent/rts2.cfm?section=res&amp;RT=256" TargetMode="External"/><Relationship Id="rId21" Type="http://schemas.openxmlformats.org/officeDocument/2006/relationships/hyperlink" Target="https://www.construction-institute.org/scriptcontent/rts2.cfm?section=res&amp;RT=305" TargetMode="External"/><Relationship Id="rId7" Type="http://schemas.openxmlformats.org/officeDocument/2006/relationships/hyperlink" Target="https://www.construction-institute.org/scriptcontent/rts2.cfm?section=res&amp;RT=281" TargetMode="External"/><Relationship Id="rId12" Type="http://schemas.openxmlformats.org/officeDocument/2006/relationships/hyperlink" Target="https://www.construction-institute.org/scriptcontent/rts2.cfm?section=res&amp;RT=291" TargetMode="External"/><Relationship Id="rId17" Type="http://schemas.openxmlformats.org/officeDocument/2006/relationships/hyperlink" Target="https://www.construction-institute.org/scriptcontent/rts2.cfm?section=res&amp;RT=301" TargetMode="External"/><Relationship Id="rId2" Type="http://schemas.openxmlformats.org/officeDocument/2006/relationships/hyperlink" Target="https://www.construction-institute.org/scriptcontent/rts2.cfm?section=res&amp;RT=252" TargetMode="External"/><Relationship Id="rId16" Type="http://schemas.openxmlformats.org/officeDocument/2006/relationships/hyperlink" Target="https://www.construction-institute.org/scriptcontent/rts2.cfm?section=res&amp;RT=300" TargetMode="External"/><Relationship Id="rId20" Type="http://schemas.openxmlformats.org/officeDocument/2006/relationships/hyperlink" Target="https://www.construction-institute.org/scriptcontent/rts2.cfm?section=res&amp;RT=304" TargetMode="External"/><Relationship Id="rId1" Type="http://schemas.openxmlformats.org/officeDocument/2006/relationships/slideLayout" Target="../slideLayouts/slideLayout2.xml"/><Relationship Id="rId6" Type="http://schemas.openxmlformats.org/officeDocument/2006/relationships/hyperlink" Target="https://www.construction-institute.org/scriptcontent/rts2.cfm?section=res&amp;RT=280" TargetMode="External"/><Relationship Id="rId11" Type="http://schemas.openxmlformats.org/officeDocument/2006/relationships/hyperlink" Target="https://www.construction-institute.org/scriptcontent/rts2.cfm?section=res&amp;RT=290" TargetMode="External"/><Relationship Id="rId24" Type="http://schemas.openxmlformats.org/officeDocument/2006/relationships/hyperlink" Target="https://www.construction-institute.org/scriptcontent/rts2.cfm?section=res&amp;RT=308" TargetMode="External"/><Relationship Id="rId5" Type="http://schemas.openxmlformats.org/officeDocument/2006/relationships/hyperlink" Target="https://www.construction-institute.org/scriptcontent/rts2.cfm?section=res&amp;RT=272" TargetMode="External"/><Relationship Id="rId15" Type="http://schemas.openxmlformats.org/officeDocument/2006/relationships/hyperlink" Target="https://www.construction-institute.org/scriptcontent/rts2.cfm?section=res&amp;RT=294" TargetMode="External"/><Relationship Id="rId23" Type="http://schemas.openxmlformats.org/officeDocument/2006/relationships/hyperlink" Target="https://www.construction-institute.org/scriptcontent/rts2.cfm?section=res&amp;RT=307" TargetMode="External"/><Relationship Id="rId10" Type="http://schemas.openxmlformats.org/officeDocument/2006/relationships/hyperlink" Target="https://www.construction-institute.org/scriptcontent/rts2.cfm?section=res&amp;RT=284" TargetMode="External"/><Relationship Id="rId19" Type="http://schemas.openxmlformats.org/officeDocument/2006/relationships/hyperlink" Target="https://www.construction-institute.org/scriptcontent/rts2.cfm?section=res&amp;RT=303" TargetMode="External"/><Relationship Id="rId4" Type="http://schemas.openxmlformats.org/officeDocument/2006/relationships/hyperlink" Target="https://www.construction-institute.org/scriptcontent/rts2.cfm?section=res&amp;RT=268" TargetMode="External"/><Relationship Id="rId9" Type="http://schemas.openxmlformats.org/officeDocument/2006/relationships/hyperlink" Target="https://www.construction-institute.org/scriptcontent/rts2.cfm?section=res&amp;RT=283" TargetMode="External"/><Relationship Id="rId14" Type="http://schemas.openxmlformats.org/officeDocument/2006/relationships/hyperlink" Target="https://www.construction-institute.org/scriptcontent/rts2.cfm?section=res&amp;RT=293" TargetMode="External"/><Relationship Id="rId22" Type="http://schemas.openxmlformats.org/officeDocument/2006/relationships/hyperlink" Target="https://www.construction-institute.org/scriptcontent/rts2.cfm?section=res&amp;RT=30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675691"/>
            <a:ext cx="7571936" cy="1591509"/>
          </a:xfrm>
        </p:spPr>
        <p:txBody>
          <a:bodyPr>
            <a:normAutofit/>
          </a:bodyPr>
          <a:lstStyle/>
          <a:p>
            <a:r>
              <a:rPr lang="en-US" sz="9600" dirty="0" smtClean="0"/>
              <a:t>EVERYTHING!</a:t>
            </a:r>
            <a:endParaRPr lang="en-US" sz="9600"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smtClean="0"/>
              <a:t>GNOBR Feb 2013  John Fish  jrfish@fbd.com</a:t>
            </a:r>
            <a:endParaRPr lang="en-US" sz="1200" dirty="0"/>
          </a:p>
        </p:txBody>
      </p:sp>
      <p:sp>
        <p:nvSpPr>
          <p:cNvPr id="5" name="TextBox 4"/>
          <p:cNvSpPr txBox="1"/>
          <p:nvPr/>
        </p:nvSpPr>
        <p:spPr>
          <a:xfrm>
            <a:off x="263312" y="4515266"/>
            <a:ext cx="7162800" cy="923330"/>
          </a:xfrm>
          <a:prstGeom prst="rect">
            <a:avLst/>
          </a:prstGeom>
          <a:noFill/>
        </p:spPr>
        <p:txBody>
          <a:bodyPr wrap="square" rtlCol="0">
            <a:spAutoFit/>
          </a:bodyPr>
          <a:lstStyle/>
          <a:p>
            <a:r>
              <a:rPr lang="en-US" dirty="0" smtClean="0"/>
              <a:t>Presented by John Fish</a:t>
            </a:r>
          </a:p>
          <a:p>
            <a:r>
              <a:rPr lang="en-US" dirty="0" smtClean="0"/>
              <a:t>Director Project Support Services</a:t>
            </a:r>
          </a:p>
          <a:p>
            <a:r>
              <a:rPr lang="en-US" dirty="0" smtClean="0"/>
              <a:t>Ford, Bacon &amp; Davis, LLC/S &amp; B Engineers and Constructors, Ltd.</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372305106"/>
              </p:ext>
            </p:extLst>
          </p:nvPr>
        </p:nvGraphicFramePr>
        <p:xfrm>
          <a:off x="381000" y="5413196"/>
          <a:ext cx="1047750" cy="1028700"/>
        </p:xfrm>
        <a:graphic>
          <a:graphicData uri="http://schemas.openxmlformats.org/presentationml/2006/ole">
            <mc:AlternateContent xmlns:mc="http://schemas.openxmlformats.org/markup-compatibility/2006">
              <mc:Choice xmlns:v="urn:schemas-microsoft-com:vml" Requires="v">
                <p:oleObj spid="_x0000_s24610" r:id="rId3" imgW="1159560" imgH="1150920" progId="CorelDRAW.Graphic.12">
                  <p:embed/>
                </p:oleObj>
              </mc:Choice>
              <mc:Fallback>
                <p:oleObj r:id="rId3" imgW="1159560" imgH="1150920"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413196"/>
                        <a:ext cx="1047750" cy="1028700"/>
                      </a:xfrm>
                      <a:prstGeom prst="rect">
                        <a:avLst/>
                      </a:prstGeom>
                      <a:solidFill>
                        <a:srgbClr val="FFFFFF"/>
                      </a:solidFill>
                    </p:spPr>
                  </p:pic>
                </p:oleObj>
              </mc:Fallback>
            </mc:AlternateContent>
          </a:graphicData>
        </a:graphic>
      </p:graphicFrame>
      <p:pic>
        <p:nvPicPr>
          <p:cNvPr id="8" name="Picture 5" descr="bs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2697" y="5438596"/>
            <a:ext cx="1594005" cy="107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7" y="5415915"/>
            <a:ext cx="51149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5" name="Picture 29" descr="http://www.signs.com/blog/wp-content/uploads/2012/10/Rethink.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 y="43848"/>
            <a:ext cx="5334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648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a:bodyPr>
          <a:lstStyle/>
          <a:p>
            <a:r>
              <a:rPr lang="en-US" b="1" dirty="0" smtClean="0">
                <a:solidFill>
                  <a:schemeClr val="accent2">
                    <a:lumMod val="60000"/>
                    <a:lumOff val="40000"/>
                  </a:schemeClr>
                </a:solidFill>
              </a:rPr>
              <a:t>QUESTION POSED to CII BOA</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smtClean="0"/>
              <a:t>“</a:t>
            </a:r>
            <a:r>
              <a:rPr lang="en-US" dirty="0"/>
              <a:t>To really achieve a breakthrough innovation in this industry, we need to …” </a:t>
            </a:r>
            <a:endParaRPr lang="en-US" dirty="0" smtClean="0"/>
          </a:p>
          <a:p>
            <a:endParaRPr lang="en-US" dirty="0"/>
          </a:p>
          <a:p>
            <a:r>
              <a:rPr lang="en-US" dirty="0" smtClean="0"/>
              <a:t> </a:t>
            </a:r>
            <a:r>
              <a:rPr lang="en-US" dirty="0"/>
              <a:t>“A major innovation would be if we could …” </a:t>
            </a:r>
            <a:endParaRPr lang="en-US" dirty="0" smtClean="0"/>
          </a:p>
          <a:p>
            <a:endParaRPr lang="en-US" dirty="0"/>
          </a:p>
          <a:p>
            <a:r>
              <a:rPr lang="en-US" dirty="0" smtClean="0"/>
              <a:t>“</a:t>
            </a:r>
            <a:r>
              <a:rPr lang="en-US" dirty="0"/>
              <a:t>What this industry really needs is…” </a:t>
            </a:r>
            <a:endParaRPr lang="en-US" dirty="0" smtClean="0"/>
          </a:p>
          <a:p>
            <a:endParaRPr lang="en-US" dirty="0"/>
          </a:p>
          <a:p>
            <a:r>
              <a:rPr lang="en-US" dirty="0" smtClean="0"/>
              <a:t>“</a:t>
            </a:r>
            <a:r>
              <a:rPr lang="en-US" dirty="0"/>
              <a:t>To really move this industry forward, our systems and technologies need to…”</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4275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800" dirty="0"/>
              <a:t>Construction must move away from </a:t>
            </a:r>
            <a:endParaRPr lang="en-US" sz="4800" dirty="0" smtClean="0"/>
          </a:p>
          <a:p>
            <a:pPr marL="36576" indent="0" algn="ctr">
              <a:buNone/>
            </a:pPr>
            <a:r>
              <a:rPr lang="en-US" sz="4800" dirty="0" smtClean="0">
                <a:solidFill>
                  <a:srgbClr val="FFFF00"/>
                </a:solidFill>
              </a:rPr>
              <a:t>“</a:t>
            </a:r>
            <a:r>
              <a:rPr lang="en-US" sz="4800" dirty="0">
                <a:solidFill>
                  <a:srgbClr val="FFFF00"/>
                </a:solidFill>
              </a:rPr>
              <a:t>the field” </a:t>
            </a:r>
            <a:endParaRPr lang="en-US" sz="4800" dirty="0" smtClean="0">
              <a:solidFill>
                <a:srgbClr val="FFFF00"/>
              </a:solidFill>
            </a:endParaRPr>
          </a:p>
          <a:p>
            <a:pPr marL="36576" indent="0" algn="ctr">
              <a:buNone/>
            </a:pPr>
            <a:r>
              <a:rPr lang="en-US" sz="4800" dirty="0" smtClean="0"/>
              <a:t>and </a:t>
            </a:r>
            <a:r>
              <a:rPr lang="en-US" sz="4800" dirty="0"/>
              <a:t>into </a:t>
            </a:r>
            <a:endParaRPr lang="en-US" sz="4800" dirty="0" smtClean="0"/>
          </a:p>
          <a:p>
            <a:pPr marL="36576" indent="0" algn="ctr">
              <a:buNone/>
            </a:pPr>
            <a:r>
              <a:rPr lang="en-US" sz="4800" dirty="0" smtClean="0">
                <a:solidFill>
                  <a:srgbClr val="FFFF00"/>
                </a:solidFill>
              </a:rPr>
              <a:t>“</a:t>
            </a:r>
            <a:r>
              <a:rPr lang="en-US" sz="4800" dirty="0">
                <a:solidFill>
                  <a:srgbClr val="FFFF00"/>
                </a:solidFill>
              </a:rPr>
              <a:t>the factory.”</a:t>
            </a:r>
          </a:p>
          <a:p>
            <a:pPr algn="ctr"/>
            <a:endParaRPr lang="en-US" sz="4800"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483429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014943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52400"/>
            <a:ext cx="8382000" cy="1143000"/>
          </a:xfrm>
        </p:spPr>
        <p:txBody>
          <a:bodyPr>
            <a:normAutofit fontScale="90000"/>
          </a:bodyPr>
          <a:lstStyle/>
          <a:p>
            <a:r>
              <a:rPr lang="en-US" b="1" dirty="0" smtClean="0">
                <a:solidFill>
                  <a:schemeClr val="accent2">
                    <a:lumMod val="60000"/>
                    <a:lumOff val="40000"/>
                  </a:schemeClr>
                </a:solidFill>
              </a:rPr>
              <a:t>CONSTRUCTION vs. MANUFACTURING</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457200" y="1600200"/>
            <a:ext cx="8458200" cy="4525963"/>
          </a:xfrm>
        </p:spPr>
        <p:txBody>
          <a:bodyPr/>
          <a:lstStyle/>
          <a:p>
            <a:pPr marL="285750" indent="-285750">
              <a:buFont typeface="Arial" pitchFamily="34" charset="0"/>
              <a:buChar char="•"/>
              <a:defRPr/>
            </a:pPr>
            <a:r>
              <a:rPr lang="en-US" i="1" dirty="0">
                <a:latin typeface="Arial" charset="0"/>
              </a:rPr>
              <a:t>Environment – weather – unpredictable</a:t>
            </a:r>
          </a:p>
          <a:p>
            <a:pPr marL="285750" indent="-285750">
              <a:buFont typeface="Arial" pitchFamily="34" charset="0"/>
              <a:buChar char="•"/>
              <a:defRPr/>
            </a:pPr>
            <a:r>
              <a:rPr lang="en-US" i="1" dirty="0">
                <a:latin typeface="Arial" charset="0"/>
              </a:rPr>
              <a:t>Duration – years rather than hours</a:t>
            </a:r>
          </a:p>
          <a:p>
            <a:pPr marL="285750" indent="-285750">
              <a:buFont typeface="Arial" pitchFamily="34" charset="0"/>
              <a:buChar char="•"/>
              <a:defRPr/>
            </a:pPr>
            <a:r>
              <a:rPr lang="en-US" i="1" dirty="0">
                <a:latin typeface="Arial" charset="0"/>
              </a:rPr>
              <a:t>Repetitive processes rather than 1x</a:t>
            </a:r>
          </a:p>
          <a:p>
            <a:pPr marL="285750" indent="-285750">
              <a:buFont typeface="Arial" pitchFamily="34" charset="0"/>
              <a:buChar char="•"/>
              <a:defRPr/>
            </a:pPr>
            <a:r>
              <a:rPr lang="en-US" i="1" dirty="0">
                <a:latin typeface="Arial" charset="0"/>
              </a:rPr>
              <a:t>Continuous supply chain</a:t>
            </a:r>
          </a:p>
          <a:p>
            <a:pPr marL="285750" indent="-285750">
              <a:buFont typeface="Arial" pitchFamily="34" charset="0"/>
              <a:buChar char="•"/>
              <a:defRPr/>
            </a:pPr>
            <a:r>
              <a:rPr lang="en-US" i="1" dirty="0">
                <a:latin typeface="Arial" charset="0"/>
              </a:rPr>
              <a:t>Task-trained people, work in one place, vs.</a:t>
            </a:r>
          </a:p>
          <a:p>
            <a:pPr marL="285750" indent="-285750">
              <a:buFont typeface="Arial" pitchFamily="34" charset="0"/>
              <a:buChar char="•"/>
              <a:defRPr/>
            </a:pPr>
            <a:r>
              <a:rPr lang="en-US" i="1" dirty="0">
                <a:latin typeface="Arial" charset="0"/>
              </a:rPr>
              <a:t>Craft-trained people who move around</a:t>
            </a:r>
          </a:p>
          <a:p>
            <a:pPr marL="285750" indent="-285750">
              <a:buFont typeface="Arial" pitchFamily="34" charset="0"/>
              <a:buChar char="•"/>
              <a:defRPr/>
            </a:pPr>
            <a:r>
              <a:rPr lang="en-US" i="1" dirty="0">
                <a:latin typeface="Arial" charset="0"/>
              </a:rPr>
              <a:t>Client involvement</a:t>
            </a:r>
            <a:endParaRPr lang="en-US" dirty="0">
              <a:latin typeface="Arial" charset="0"/>
            </a:endParaRP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945063"/>
            <a:ext cx="3749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779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a:bodyPr>
          <a:lstStyle/>
          <a:p>
            <a:r>
              <a:rPr lang="en-US" dirty="0" smtClean="0">
                <a:solidFill>
                  <a:schemeClr val="accent2">
                    <a:lumMod val="40000"/>
                    <a:lumOff val="60000"/>
                  </a:schemeClr>
                </a:solidFill>
              </a:rPr>
              <a:t>Modularization + Standardization</a:t>
            </a:r>
            <a:endParaRPr lang="en-US" dirty="0">
              <a:solidFill>
                <a:schemeClr val="accent2">
                  <a:lumMod val="40000"/>
                  <a:lumOff val="60000"/>
                </a:schemeClr>
              </a:solidFill>
            </a:endParaRPr>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33600"/>
            <a:ext cx="2857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24769"/>
            <a:ext cx="28098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24600" y="6248400"/>
            <a:ext cx="2133600" cy="523220"/>
          </a:xfrm>
          <a:prstGeom prst="rect">
            <a:avLst/>
          </a:prstGeom>
          <a:noFill/>
        </p:spPr>
        <p:txBody>
          <a:bodyPr wrap="square" rtlCol="0">
            <a:spAutoFit/>
          </a:bodyPr>
          <a:lstStyle/>
          <a:p>
            <a:r>
              <a:rPr lang="en-US" sz="2800" dirty="0" smtClean="0">
                <a:solidFill>
                  <a:schemeClr val="accent2">
                    <a:lumMod val="40000"/>
                    <a:lumOff val="60000"/>
                  </a:schemeClr>
                </a:solidFill>
              </a:rPr>
              <a:t>CII RT-263</a:t>
            </a:r>
            <a:endParaRPr lang="en-US" sz="2800" dirty="0">
              <a:solidFill>
                <a:schemeClr val="accent2">
                  <a:lumMod val="40000"/>
                  <a:lumOff val="60000"/>
                </a:schemeClr>
              </a:solidFill>
            </a:endParaRPr>
          </a:p>
        </p:txBody>
      </p:sp>
    </p:spTree>
    <p:extLst>
      <p:ext uri="{BB962C8B-B14F-4D97-AF65-F5344CB8AC3E}">
        <p14:creationId xmlns:p14="http://schemas.microsoft.com/office/powerpoint/2010/main" val="15442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up)">
                                      <p:cBhvr>
                                        <p:cTn id="12"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그림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9400" y="128588"/>
            <a:ext cx="37941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직사각형 8"/>
          <p:cNvSpPr/>
          <p:nvPr/>
        </p:nvSpPr>
        <p:spPr bwMode="auto">
          <a:xfrm>
            <a:off x="92075" y="1144588"/>
            <a:ext cx="4891088" cy="4318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a:solidFill>
                <a:srgbClr val="000000"/>
              </a:solidFill>
              <a:ea typeface="ＭＳ Ｐゴシック" pitchFamily="-112" charset="-128"/>
            </a:endParaRPr>
          </a:p>
        </p:txBody>
      </p:sp>
      <p:sp>
        <p:nvSpPr>
          <p:cNvPr id="11" name="직사각형 10"/>
          <p:cNvSpPr/>
          <p:nvPr/>
        </p:nvSpPr>
        <p:spPr bwMode="auto">
          <a:xfrm>
            <a:off x="5054600" y="2478088"/>
            <a:ext cx="4049713" cy="4318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a:solidFill>
                <a:srgbClr val="000000"/>
              </a:solidFill>
              <a:ea typeface="ＭＳ Ｐゴシック" pitchFamily="-112" charset="-128"/>
            </a:endParaRPr>
          </a:p>
        </p:txBody>
      </p:sp>
      <p:sp>
        <p:nvSpPr>
          <p:cNvPr id="63493" name="제목 1"/>
          <p:cNvSpPr>
            <a:spLocks noGrp="1"/>
          </p:cNvSpPr>
          <p:nvPr>
            <p:ph type="title"/>
          </p:nvPr>
        </p:nvSpPr>
        <p:spPr/>
        <p:txBody>
          <a:bodyPr/>
          <a:lstStyle/>
          <a:p>
            <a:r>
              <a:rPr lang="en-US" smtClean="0">
                <a:ea typeface="ＭＳ Ｐゴシック" pitchFamily="34" charset="-128"/>
              </a:rPr>
              <a:t>Standardization Benefits &amp; Tradeoffs Scale</a:t>
            </a:r>
          </a:p>
        </p:txBody>
      </p:sp>
      <p:sp>
        <p:nvSpPr>
          <p:cNvPr id="63494" name="Freeform 2"/>
          <p:cNvSpPr>
            <a:spLocks/>
          </p:cNvSpPr>
          <p:nvPr/>
        </p:nvSpPr>
        <p:spPr bwMode="blackWhite">
          <a:xfrm>
            <a:off x="623888" y="4992688"/>
            <a:ext cx="8099425" cy="1784350"/>
          </a:xfrm>
          <a:custGeom>
            <a:avLst/>
            <a:gdLst>
              <a:gd name="T0" fmla="*/ 0 w 4720"/>
              <a:gd name="T1" fmla="*/ 656650 h 1695"/>
              <a:gd name="T2" fmla="*/ 0 w 4720"/>
              <a:gd name="T3" fmla="*/ 589301 h 1695"/>
              <a:gd name="T4" fmla="*/ 2470760 w 4720"/>
              <a:gd name="T5" fmla="*/ 589301 h 1695"/>
              <a:gd name="T6" fmla="*/ 2470760 w 4720"/>
              <a:gd name="T7" fmla="*/ 656650 h 1695"/>
              <a:gd name="T8" fmla="*/ 2367812 w 4720"/>
              <a:gd name="T9" fmla="*/ 656650 h 1695"/>
              <a:gd name="T10" fmla="*/ 2251137 w 4720"/>
              <a:gd name="T11" fmla="*/ 732417 h 1695"/>
              <a:gd name="T12" fmla="*/ 1935429 w 4720"/>
              <a:gd name="T13" fmla="*/ 732417 h 1695"/>
              <a:gd name="T14" fmla="*/ 1743259 w 4720"/>
              <a:gd name="T15" fmla="*/ 791348 h 1695"/>
              <a:gd name="T16" fmla="*/ 1317739 w 4720"/>
              <a:gd name="T17" fmla="*/ 791348 h 1695"/>
              <a:gd name="T18" fmla="*/ 1304012 w 4720"/>
              <a:gd name="T19" fmla="*/ 841859 h 1695"/>
              <a:gd name="T20" fmla="*/ 1578541 w 4720"/>
              <a:gd name="T21" fmla="*/ 1161766 h 1695"/>
              <a:gd name="T22" fmla="*/ 4145387 w 4720"/>
              <a:gd name="T23" fmla="*/ 1161766 h 1695"/>
              <a:gd name="T24" fmla="*/ 6780864 w 4720"/>
              <a:gd name="T25" fmla="*/ 614557 h 1695"/>
              <a:gd name="T26" fmla="*/ 6780864 w 4720"/>
              <a:gd name="T27" fmla="*/ 277814 h 1695"/>
              <a:gd name="T28" fmla="*/ 6712232 w 4720"/>
              <a:gd name="T29" fmla="*/ 193628 h 1695"/>
              <a:gd name="T30" fmla="*/ 6355344 w 4720"/>
              <a:gd name="T31" fmla="*/ 193628 h 1695"/>
              <a:gd name="T32" fmla="*/ 6204353 w 4720"/>
              <a:gd name="T33" fmla="*/ 126279 h 1695"/>
              <a:gd name="T34" fmla="*/ 5861192 w 4720"/>
              <a:gd name="T35" fmla="*/ 126279 h 1695"/>
              <a:gd name="T36" fmla="*/ 5723928 w 4720"/>
              <a:gd name="T37" fmla="*/ 67349 h 1695"/>
              <a:gd name="T38" fmla="*/ 5641569 w 4720"/>
              <a:gd name="T39" fmla="*/ 67349 h 1695"/>
              <a:gd name="T40" fmla="*/ 5641569 w 4720"/>
              <a:gd name="T41" fmla="*/ 0 h 1695"/>
              <a:gd name="T42" fmla="*/ 8098604 w 4720"/>
              <a:gd name="T43" fmla="*/ 0 h 1695"/>
              <a:gd name="T44" fmla="*/ 8098604 w 4720"/>
              <a:gd name="T45" fmla="*/ 84186 h 1695"/>
              <a:gd name="T46" fmla="*/ 8002519 w 4720"/>
              <a:gd name="T47" fmla="*/ 84186 h 1695"/>
              <a:gd name="T48" fmla="*/ 7851528 w 4720"/>
              <a:gd name="T49" fmla="*/ 143116 h 1695"/>
              <a:gd name="T50" fmla="*/ 7576999 w 4720"/>
              <a:gd name="T51" fmla="*/ 134697 h 1695"/>
              <a:gd name="T52" fmla="*/ 7343650 w 4720"/>
              <a:gd name="T53" fmla="*/ 193628 h 1695"/>
              <a:gd name="T54" fmla="*/ 6945581 w 4720"/>
              <a:gd name="T55" fmla="*/ 193628 h 1695"/>
              <a:gd name="T56" fmla="*/ 6945581 w 4720"/>
              <a:gd name="T57" fmla="*/ 260976 h 1695"/>
              <a:gd name="T58" fmla="*/ 6945581 w 4720"/>
              <a:gd name="T59" fmla="*/ 681906 h 1695"/>
              <a:gd name="T60" fmla="*/ 4378737 w 4720"/>
              <a:gd name="T61" fmla="*/ 1229114 h 1695"/>
              <a:gd name="T62" fmla="*/ 4378737 w 4720"/>
              <a:gd name="T63" fmla="*/ 1363812 h 1695"/>
              <a:gd name="T64" fmla="*/ 4804256 w 4720"/>
              <a:gd name="T65" fmla="*/ 1363812 h 1695"/>
              <a:gd name="T66" fmla="*/ 4941521 w 4720"/>
              <a:gd name="T67" fmla="*/ 1498509 h 1695"/>
              <a:gd name="T68" fmla="*/ 5298408 w 4720"/>
              <a:gd name="T69" fmla="*/ 1514294 h 1695"/>
              <a:gd name="T70" fmla="*/ 5380767 w 4720"/>
              <a:gd name="T71" fmla="*/ 1632154 h 1695"/>
              <a:gd name="T72" fmla="*/ 5518031 w 4720"/>
              <a:gd name="T73" fmla="*/ 1632154 h 1695"/>
              <a:gd name="T74" fmla="*/ 5518031 w 4720"/>
              <a:gd name="T75" fmla="*/ 1783689 h 1695"/>
              <a:gd name="T76" fmla="*/ 3019818 w 4720"/>
              <a:gd name="T77" fmla="*/ 1783689 h 1695"/>
              <a:gd name="T78" fmla="*/ 3019818 w 4720"/>
              <a:gd name="T79" fmla="*/ 1632154 h 1695"/>
              <a:gd name="T80" fmla="*/ 3143356 w 4720"/>
              <a:gd name="T81" fmla="*/ 1632154 h 1695"/>
              <a:gd name="T82" fmla="*/ 3280620 w 4720"/>
              <a:gd name="T83" fmla="*/ 1505876 h 1695"/>
              <a:gd name="T84" fmla="*/ 3623782 w 4720"/>
              <a:gd name="T85" fmla="*/ 1505876 h 1695"/>
              <a:gd name="T86" fmla="*/ 3802226 w 4720"/>
              <a:gd name="T87" fmla="*/ 1355393 h 1695"/>
              <a:gd name="T88" fmla="*/ 4145387 w 4720"/>
              <a:gd name="T89" fmla="*/ 1355393 h 1695"/>
              <a:gd name="T90" fmla="*/ 4145387 w 4720"/>
              <a:gd name="T91" fmla="*/ 1245952 h 1695"/>
              <a:gd name="T92" fmla="*/ 1427550 w 4720"/>
              <a:gd name="T93" fmla="*/ 1245952 h 1695"/>
              <a:gd name="T94" fmla="*/ 1139295 w 4720"/>
              <a:gd name="T95" fmla="*/ 867115 h 1695"/>
              <a:gd name="T96" fmla="*/ 1139295 w 4720"/>
              <a:gd name="T97" fmla="*/ 791348 h 1695"/>
              <a:gd name="T98" fmla="*/ 864766 w 4720"/>
              <a:gd name="T99" fmla="*/ 791348 h 1695"/>
              <a:gd name="T100" fmla="*/ 741228 w 4720"/>
              <a:gd name="T101" fmla="*/ 791348 h 1695"/>
              <a:gd name="T102" fmla="*/ 576511 w 4720"/>
              <a:gd name="T103" fmla="*/ 723999 h 1695"/>
              <a:gd name="T104" fmla="*/ 274529 w 4720"/>
              <a:gd name="T105" fmla="*/ 723999 h 1695"/>
              <a:gd name="T106" fmla="*/ 133833 w 4720"/>
              <a:gd name="T107" fmla="*/ 688220 h 1695"/>
              <a:gd name="T108" fmla="*/ 0 w 4720"/>
              <a:gd name="T109" fmla="*/ 656650 h 16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20"/>
              <a:gd name="T166" fmla="*/ 0 h 1695"/>
              <a:gd name="T167" fmla="*/ 4720 w 4720"/>
              <a:gd name="T168" fmla="*/ 1695 h 16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20" h="1695">
                <a:moveTo>
                  <a:pt x="0" y="624"/>
                </a:moveTo>
                <a:lnTo>
                  <a:pt x="0" y="560"/>
                </a:lnTo>
                <a:lnTo>
                  <a:pt x="1440" y="560"/>
                </a:lnTo>
                <a:lnTo>
                  <a:pt x="1440" y="624"/>
                </a:lnTo>
                <a:lnTo>
                  <a:pt x="1380" y="624"/>
                </a:lnTo>
                <a:lnTo>
                  <a:pt x="1312" y="696"/>
                </a:lnTo>
                <a:lnTo>
                  <a:pt x="1128" y="696"/>
                </a:lnTo>
                <a:lnTo>
                  <a:pt x="1016" y="752"/>
                </a:lnTo>
                <a:lnTo>
                  <a:pt x="768" y="752"/>
                </a:lnTo>
                <a:lnTo>
                  <a:pt x="760" y="800"/>
                </a:lnTo>
                <a:lnTo>
                  <a:pt x="920" y="1104"/>
                </a:lnTo>
                <a:lnTo>
                  <a:pt x="2416" y="1104"/>
                </a:lnTo>
                <a:lnTo>
                  <a:pt x="3952" y="584"/>
                </a:lnTo>
                <a:lnTo>
                  <a:pt x="3952" y="264"/>
                </a:lnTo>
                <a:lnTo>
                  <a:pt x="3912" y="184"/>
                </a:lnTo>
                <a:lnTo>
                  <a:pt x="3704" y="184"/>
                </a:lnTo>
                <a:lnTo>
                  <a:pt x="3616" y="120"/>
                </a:lnTo>
                <a:lnTo>
                  <a:pt x="3416" y="120"/>
                </a:lnTo>
                <a:lnTo>
                  <a:pt x="3336" y="64"/>
                </a:lnTo>
                <a:lnTo>
                  <a:pt x="3288" y="64"/>
                </a:lnTo>
                <a:lnTo>
                  <a:pt x="3288" y="0"/>
                </a:lnTo>
                <a:lnTo>
                  <a:pt x="4720" y="0"/>
                </a:lnTo>
                <a:lnTo>
                  <a:pt x="4720" y="80"/>
                </a:lnTo>
                <a:lnTo>
                  <a:pt x="4664" y="80"/>
                </a:lnTo>
                <a:lnTo>
                  <a:pt x="4576" y="136"/>
                </a:lnTo>
                <a:lnTo>
                  <a:pt x="4416" y="128"/>
                </a:lnTo>
                <a:lnTo>
                  <a:pt x="4280" y="184"/>
                </a:lnTo>
                <a:lnTo>
                  <a:pt x="4048" y="184"/>
                </a:lnTo>
                <a:lnTo>
                  <a:pt x="4048" y="248"/>
                </a:lnTo>
                <a:lnTo>
                  <a:pt x="4048" y="648"/>
                </a:lnTo>
                <a:lnTo>
                  <a:pt x="2552" y="1168"/>
                </a:lnTo>
                <a:lnTo>
                  <a:pt x="2552" y="1296"/>
                </a:lnTo>
                <a:lnTo>
                  <a:pt x="2800" y="1296"/>
                </a:lnTo>
                <a:lnTo>
                  <a:pt x="2880" y="1424"/>
                </a:lnTo>
                <a:lnTo>
                  <a:pt x="3088" y="1439"/>
                </a:lnTo>
                <a:lnTo>
                  <a:pt x="3136" y="1551"/>
                </a:lnTo>
                <a:lnTo>
                  <a:pt x="3216" y="1551"/>
                </a:lnTo>
                <a:lnTo>
                  <a:pt x="3216" y="1695"/>
                </a:lnTo>
                <a:lnTo>
                  <a:pt x="1760" y="1695"/>
                </a:lnTo>
                <a:lnTo>
                  <a:pt x="1760" y="1551"/>
                </a:lnTo>
                <a:lnTo>
                  <a:pt x="1832" y="1551"/>
                </a:lnTo>
                <a:lnTo>
                  <a:pt x="1912" y="1431"/>
                </a:lnTo>
                <a:lnTo>
                  <a:pt x="2112" y="1431"/>
                </a:lnTo>
                <a:lnTo>
                  <a:pt x="2216" y="1288"/>
                </a:lnTo>
                <a:lnTo>
                  <a:pt x="2416" y="1288"/>
                </a:lnTo>
                <a:lnTo>
                  <a:pt x="2416" y="1184"/>
                </a:lnTo>
                <a:lnTo>
                  <a:pt x="832" y="1184"/>
                </a:lnTo>
                <a:lnTo>
                  <a:pt x="664" y="824"/>
                </a:lnTo>
                <a:lnTo>
                  <a:pt x="664" y="752"/>
                </a:lnTo>
                <a:lnTo>
                  <a:pt x="504" y="752"/>
                </a:lnTo>
                <a:lnTo>
                  <a:pt x="432" y="752"/>
                </a:lnTo>
                <a:lnTo>
                  <a:pt x="336" y="688"/>
                </a:lnTo>
                <a:lnTo>
                  <a:pt x="160" y="688"/>
                </a:lnTo>
                <a:lnTo>
                  <a:pt x="78" y="654"/>
                </a:lnTo>
                <a:lnTo>
                  <a:pt x="0" y="624"/>
                </a:lnTo>
                <a:close/>
              </a:path>
            </a:pathLst>
          </a:custGeom>
          <a:solidFill>
            <a:srgbClr val="002060"/>
          </a:solidFill>
          <a:ln w="9525">
            <a:miter lim="800000"/>
            <a:headEnd/>
            <a:tailEnd/>
          </a:ln>
          <a:scene3d>
            <a:camera prst="legacyObliqueTopRight"/>
            <a:lightRig rig="legacyFlat2" dir="t"/>
          </a:scene3d>
          <a:sp3d extrusionH="176200" prstMaterial="legacyMatte">
            <a:bevelT w="13500" h="13500" prst="angle"/>
            <a:bevelB w="13500" h="13500" prst="angle"/>
            <a:extrusionClr>
              <a:srgbClr val="B2B2B2"/>
            </a:extrusionClr>
          </a:sp3d>
        </p:spPr>
        <p:txBody>
          <a:bodyPr wrap="none" lIns="0" tIns="0" rIns="0" bIns="0" anchor="ctr">
            <a:flatTx/>
          </a:bodyPr>
          <a:lstStyle/>
          <a:p>
            <a:pPr fontAlgn="base">
              <a:spcBef>
                <a:spcPct val="0"/>
              </a:spcBef>
              <a:spcAft>
                <a:spcPct val="0"/>
              </a:spcAft>
            </a:pPr>
            <a:endParaRPr lang="en-US">
              <a:solidFill>
                <a:srgbClr val="000000"/>
              </a:solidFill>
              <a:ea typeface="ＭＳ Ｐゴシック" pitchFamily="34" charset="-128"/>
            </a:endParaRPr>
          </a:p>
        </p:txBody>
      </p:sp>
      <p:sp>
        <p:nvSpPr>
          <p:cNvPr id="5" name="내용 개체 틀 2"/>
          <p:cNvSpPr>
            <a:spLocks noGrp="1"/>
          </p:cNvSpPr>
          <p:nvPr>
            <p:ph idx="1"/>
          </p:nvPr>
        </p:nvSpPr>
        <p:spPr>
          <a:xfrm>
            <a:off x="84138" y="1633538"/>
            <a:ext cx="4899025" cy="3862387"/>
          </a:xfrm>
          <a:ln>
            <a:solidFill>
              <a:schemeClr val="tx1"/>
            </a:solidFill>
          </a:ln>
        </p:spPr>
        <p:txBody>
          <a:bodyPr rIns="0"/>
          <a:lstStyle/>
          <a:p>
            <a:pPr marL="112713" indent="-112713">
              <a:lnSpc>
                <a:spcPct val="130000"/>
              </a:lnSpc>
              <a:defRPr/>
            </a:pPr>
            <a:r>
              <a:rPr lang="en-US" sz="1400" dirty="0"/>
              <a:t>Design Only Once and Build/Fabricate Many Times</a:t>
            </a:r>
          </a:p>
          <a:p>
            <a:pPr marL="112713" indent="-112713">
              <a:lnSpc>
                <a:spcPct val="130000"/>
              </a:lnSpc>
              <a:defRPr/>
            </a:pPr>
            <a:r>
              <a:rPr lang="en-US" sz="1400" dirty="0"/>
              <a:t>Design &amp; Procure in </a:t>
            </a:r>
            <a:r>
              <a:rPr lang="en-US" sz="1400" dirty="0" smtClean="0"/>
              <a:t>Advance/Respond </a:t>
            </a:r>
            <a:r>
              <a:rPr lang="en-US" sz="1400" dirty="0"/>
              <a:t>to </a:t>
            </a:r>
            <a:r>
              <a:rPr lang="en-US" sz="1400" dirty="0" smtClean="0"/>
              <a:t>Schedule Needs</a:t>
            </a:r>
            <a:endParaRPr lang="en-US" sz="1400" dirty="0"/>
          </a:p>
          <a:p>
            <a:pPr marL="112713" indent="-112713">
              <a:lnSpc>
                <a:spcPct val="130000"/>
              </a:lnSpc>
              <a:defRPr/>
            </a:pPr>
            <a:r>
              <a:rPr lang="en-US" sz="1400" dirty="0"/>
              <a:t>Accelerated, Parallel Engineering for Site Adaptation</a:t>
            </a:r>
          </a:p>
          <a:p>
            <a:pPr marL="112713" indent="-112713">
              <a:lnSpc>
                <a:spcPct val="130000"/>
              </a:lnSpc>
              <a:defRPr/>
            </a:pPr>
            <a:r>
              <a:rPr lang="en-US" sz="1400" b="1" u="sng" dirty="0"/>
              <a:t>Learning Curve in </a:t>
            </a:r>
            <a:r>
              <a:rPr lang="en-US" sz="1400" b="1" i="1" u="sng" dirty="0"/>
              <a:t>Fabrication  </a:t>
            </a:r>
            <a:endParaRPr lang="en-US" sz="1400" b="1" u="sng" dirty="0"/>
          </a:p>
          <a:p>
            <a:pPr marL="112713" indent="-112713">
              <a:lnSpc>
                <a:spcPct val="130000"/>
              </a:lnSpc>
              <a:defRPr/>
            </a:pPr>
            <a:r>
              <a:rPr lang="en-US" sz="1400" dirty="0"/>
              <a:t>Volume Discounts in Procurement</a:t>
            </a:r>
          </a:p>
          <a:p>
            <a:pPr marL="112713" indent="-112713">
              <a:lnSpc>
                <a:spcPct val="130000"/>
              </a:lnSpc>
              <a:defRPr/>
            </a:pPr>
            <a:r>
              <a:rPr lang="en-US" sz="1400" dirty="0"/>
              <a:t>Construction Materials Management Cost Savings</a:t>
            </a:r>
          </a:p>
          <a:p>
            <a:pPr marL="112713" indent="-112713">
              <a:lnSpc>
                <a:spcPct val="130000"/>
              </a:lnSpc>
              <a:defRPr/>
            </a:pPr>
            <a:r>
              <a:rPr lang="en-US" sz="1400" dirty="0"/>
              <a:t>Learning Curve in </a:t>
            </a:r>
            <a:r>
              <a:rPr lang="en-US" sz="1400" i="1" dirty="0"/>
              <a:t>Module </a:t>
            </a:r>
            <a:r>
              <a:rPr lang="en-US" sz="1400" i="1" dirty="0" smtClean="0"/>
              <a:t>Installation/Site </a:t>
            </a:r>
            <a:r>
              <a:rPr lang="en-US" sz="1400" i="1" dirty="0"/>
              <a:t>Construction</a:t>
            </a:r>
            <a:endParaRPr lang="en-US" sz="1400" dirty="0"/>
          </a:p>
          <a:p>
            <a:pPr marL="112713" indent="-112713">
              <a:lnSpc>
                <a:spcPct val="130000"/>
              </a:lnSpc>
              <a:defRPr/>
            </a:pPr>
            <a:r>
              <a:rPr lang="en-US" sz="1400" dirty="0"/>
              <a:t>Learning Curve in </a:t>
            </a:r>
            <a:r>
              <a:rPr lang="en-US" sz="1400" i="1" dirty="0" smtClean="0"/>
              <a:t>Commissioning/Startup (planning </a:t>
            </a:r>
            <a:r>
              <a:rPr lang="en-US" sz="1400" i="1" dirty="0"/>
              <a:t>&amp; execution)</a:t>
            </a:r>
            <a:endParaRPr lang="en-US" sz="1400" dirty="0"/>
          </a:p>
          <a:p>
            <a:pPr marL="112713" indent="-112713">
              <a:lnSpc>
                <a:spcPct val="130000"/>
              </a:lnSpc>
              <a:defRPr/>
            </a:pPr>
            <a:r>
              <a:rPr lang="en-US" sz="1400" dirty="0"/>
              <a:t>Learning Curve in </a:t>
            </a:r>
            <a:r>
              <a:rPr lang="en-US" sz="1400" i="1" dirty="0"/>
              <a:t>Operations &amp; Maintenance</a:t>
            </a:r>
            <a:endParaRPr lang="en-US" sz="1400" dirty="0"/>
          </a:p>
          <a:p>
            <a:pPr marL="112713" indent="-112713">
              <a:lnSpc>
                <a:spcPct val="130000"/>
              </a:lnSpc>
              <a:defRPr/>
            </a:pPr>
            <a:r>
              <a:rPr lang="en-US" sz="1400" dirty="0"/>
              <a:t>O&amp;M Materials Management Cost Savings</a:t>
            </a:r>
          </a:p>
          <a:p>
            <a:pPr>
              <a:lnSpc>
                <a:spcPct val="130000"/>
              </a:lnSpc>
              <a:defRPr/>
            </a:pPr>
            <a:endParaRPr lang="en-US" sz="1400" dirty="0"/>
          </a:p>
        </p:txBody>
      </p:sp>
      <p:sp>
        <p:nvSpPr>
          <p:cNvPr id="63496" name="내용 개체 틀 2"/>
          <p:cNvSpPr txBox="1">
            <a:spLocks/>
          </p:cNvSpPr>
          <p:nvPr/>
        </p:nvSpPr>
        <p:spPr bwMode="auto">
          <a:xfrm>
            <a:off x="5054600" y="2951163"/>
            <a:ext cx="4049713" cy="1928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lnSpc>
                <a:spcPct val="150000"/>
              </a:lnSpc>
              <a:spcBef>
                <a:spcPts val="600"/>
              </a:spcBef>
              <a:spcAft>
                <a:spcPct val="0"/>
              </a:spcAft>
              <a:buFontTx/>
              <a:buChar char="•"/>
            </a:pPr>
            <a:r>
              <a:rPr lang="en-US" sz="1400">
                <a:solidFill>
                  <a:srgbClr val="000000"/>
                </a:solidFill>
              </a:rPr>
              <a:t>Cost of Assessing the Market and Establishing Scope (F)</a:t>
            </a:r>
          </a:p>
          <a:p>
            <a:pPr fontAlgn="base">
              <a:lnSpc>
                <a:spcPct val="150000"/>
              </a:lnSpc>
              <a:spcBef>
                <a:spcPts val="600"/>
              </a:spcBef>
              <a:spcAft>
                <a:spcPct val="0"/>
              </a:spcAft>
              <a:buFontTx/>
              <a:buChar char="•"/>
            </a:pPr>
            <a:r>
              <a:rPr lang="en-US" sz="1400">
                <a:solidFill>
                  <a:srgbClr val="000000"/>
                </a:solidFill>
              </a:rPr>
              <a:t>Cost of Establishing the Design Standard (F)</a:t>
            </a:r>
          </a:p>
          <a:p>
            <a:pPr fontAlgn="base">
              <a:lnSpc>
                <a:spcPct val="150000"/>
              </a:lnSpc>
              <a:spcBef>
                <a:spcPts val="600"/>
              </a:spcBef>
              <a:spcAft>
                <a:spcPct val="0"/>
              </a:spcAft>
              <a:buFontTx/>
              <a:buChar char="•"/>
            </a:pPr>
            <a:r>
              <a:rPr lang="en-US" sz="1400">
                <a:solidFill>
                  <a:srgbClr val="000000"/>
                </a:solidFill>
              </a:rPr>
              <a:t>Sacrificed Benefits from Conventional Customization (V)</a:t>
            </a:r>
          </a:p>
          <a:p>
            <a:pPr fontAlgn="base">
              <a:lnSpc>
                <a:spcPct val="150000"/>
              </a:lnSpc>
              <a:spcBef>
                <a:spcPts val="600"/>
              </a:spcBef>
              <a:spcAft>
                <a:spcPct val="0"/>
              </a:spcAft>
              <a:buFontTx/>
              <a:buChar char="•"/>
            </a:pPr>
            <a:endParaRPr lang="en-US" sz="1400">
              <a:solidFill>
                <a:srgbClr val="000000"/>
              </a:solidFill>
            </a:endParaRPr>
          </a:p>
        </p:txBody>
      </p:sp>
      <p:sp>
        <p:nvSpPr>
          <p:cNvPr id="63497" name="제목 1"/>
          <p:cNvSpPr txBox="1">
            <a:spLocks/>
          </p:cNvSpPr>
          <p:nvPr/>
        </p:nvSpPr>
        <p:spPr bwMode="auto">
          <a:xfrm>
            <a:off x="268288" y="1135063"/>
            <a:ext cx="4632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r>
              <a:rPr lang="en-US" sz="2000" b="1">
                <a:solidFill>
                  <a:srgbClr val="000000"/>
                </a:solidFill>
              </a:rPr>
              <a:t>10 Benefits </a:t>
            </a:r>
            <a:r>
              <a:rPr lang="en-US" sz="1600" b="1">
                <a:solidFill>
                  <a:srgbClr val="000000"/>
                </a:solidFill>
              </a:rPr>
              <a:t>(Mostly Variable Cost Savings)</a:t>
            </a:r>
          </a:p>
        </p:txBody>
      </p:sp>
      <p:sp>
        <p:nvSpPr>
          <p:cNvPr id="63498" name="제목 1"/>
          <p:cNvSpPr txBox="1">
            <a:spLocks/>
          </p:cNvSpPr>
          <p:nvPr/>
        </p:nvSpPr>
        <p:spPr bwMode="auto">
          <a:xfrm>
            <a:off x="6348413" y="2493963"/>
            <a:ext cx="1558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r>
              <a:rPr lang="en-US" sz="2000" b="1">
                <a:solidFill>
                  <a:srgbClr val="000000"/>
                </a:solidFill>
              </a:rPr>
              <a:t>3 Tradeoffs</a:t>
            </a:r>
          </a:p>
        </p:txBody>
      </p:sp>
      <p:grpSp>
        <p:nvGrpSpPr>
          <p:cNvPr id="63499" name="그룹 11"/>
          <p:cNvGrpSpPr>
            <a:grpSpLocks/>
          </p:cNvGrpSpPr>
          <p:nvPr/>
        </p:nvGrpSpPr>
        <p:grpSpPr bwMode="auto">
          <a:xfrm>
            <a:off x="8101013" y="30163"/>
            <a:ext cx="990600" cy="649287"/>
            <a:chOff x="762002" y="990600"/>
            <a:chExt cx="7772398" cy="6705665"/>
          </a:xfrm>
        </p:grpSpPr>
        <p:sp>
          <p:nvSpPr>
            <p:cNvPr id="63500" name="직사각형 12"/>
            <p:cNvSpPr>
              <a:spLocks noChangeArrowheads="1"/>
            </p:cNvSpPr>
            <p:nvPr/>
          </p:nvSpPr>
          <p:spPr bwMode="auto">
            <a:xfrm>
              <a:off x="762002" y="990600"/>
              <a:ext cx="7772398" cy="6064987"/>
            </a:xfrm>
            <a:prstGeom prst="rect">
              <a:avLst/>
            </a:prstGeom>
            <a:solidFill>
              <a:srgbClr val="FFFFFF"/>
            </a:solidFill>
            <a:ln w="9525" algn="ctr">
              <a:solidFill>
                <a:srgbClr val="000000"/>
              </a:solidFill>
              <a:miter lim="800000"/>
              <a:headEnd/>
              <a:tailEnd/>
            </a:ln>
          </p:spPr>
          <p:txBody>
            <a:bodyPr anchor="ctr"/>
            <a:lstStyle/>
            <a:p>
              <a:pPr algn="ctr" fontAlgn="base">
                <a:spcBef>
                  <a:spcPct val="0"/>
                </a:spcBef>
                <a:spcAft>
                  <a:spcPct val="0"/>
                </a:spcAft>
              </a:pPr>
              <a:endParaRPr lang="ko-KR" altLang="en-US" sz="100">
                <a:solidFill>
                  <a:srgbClr val="FFFFFF"/>
                </a:solidFill>
                <a:latin typeface="Calibri" pitchFamily="34" charset="0"/>
                <a:ea typeface="Malgun Gothic" pitchFamily="34" charset="-127"/>
              </a:endParaRPr>
            </a:p>
          </p:txBody>
        </p:sp>
        <p:sp>
          <p:nvSpPr>
            <p:cNvPr id="63501" name="직사각형 13"/>
            <p:cNvSpPr>
              <a:spLocks noChangeArrowheads="1"/>
            </p:cNvSpPr>
            <p:nvPr/>
          </p:nvSpPr>
          <p:spPr bwMode="auto">
            <a:xfrm>
              <a:off x="1219200" y="1447800"/>
              <a:ext cx="6629400" cy="4648200"/>
            </a:xfrm>
            <a:prstGeom prst="rect">
              <a:avLst/>
            </a:prstGeom>
            <a:solidFill>
              <a:srgbClr val="D9D9D9"/>
            </a:solidFill>
            <a:ln w="25400" algn="ctr">
              <a:solidFill>
                <a:srgbClr val="000000"/>
              </a:solidFill>
              <a:miter lim="800000"/>
              <a:headEnd/>
              <a:tailEnd/>
            </a:ln>
          </p:spPr>
          <p:txBody>
            <a:bodyPr anchor="ctr"/>
            <a:lstStyle/>
            <a:p>
              <a:pPr algn="ctr" fontAlgn="base">
                <a:spcBef>
                  <a:spcPct val="0"/>
                </a:spcBef>
                <a:spcAft>
                  <a:spcPct val="0"/>
                </a:spcAft>
              </a:pPr>
              <a:endParaRPr lang="ko-KR" altLang="en-US" sz="100">
                <a:solidFill>
                  <a:srgbClr val="FFFFFF"/>
                </a:solidFill>
                <a:latin typeface="Calibri" pitchFamily="34" charset="0"/>
                <a:ea typeface="Malgun Gothic" pitchFamily="34" charset="-127"/>
              </a:endParaRPr>
            </a:p>
          </p:txBody>
        </p:sp>
        <p:sp>
          <p:nvSpPr>
            <p:cNvPr id="63502" name="오각형 14"/>
            <p:cNvSpPr>
              <a:spLocks noChangeArrowheads="1"/>
            </p:cNvSpPr>
            <p:nvPr/>
          </p:nvSpPr>
          <p:spPr bwMode="auto">
            <a:xfrm>
              <a:off x="2362200" y="1447800"/>
              <a:ext cx="3200400" cy="3581400"/>
            </a:xfrm>
            <a:prstGeom prst="homePlate">
              <a:avLst>
                <a:gd name="adj" fmla="val 38866"/>
              </a:avLst>
            </a:prstGeom>
            <a:solidFill>
              <a:srgbClr val="D9D9D9"/>
            </a:solidFill>
            <a:ln w="25400" algn="ctr">
              <a:solidFill>
                <a:srgbClr val="000000"/>
              </a:solidFill>
              <a:miter lim="800000"/>
              <a:headEnd/>
              <a:tailEnd/>
            </a:ln>
          </p:spPr>
          <p:txBody>
            <a:bodyPr anchor="ctr"/>
            <a:lstStyle/>
            <a:p>
              <a:pPr algn="ctr" fontAlgn="base">
                <a:spcBef>
                  <a:spcPct val="0"/>
                </a:spcBef>
                <a:spcAft>
                  <a:spcPct val="0"/>
                </a:spcAft>
              </a:pPr>
              <a:endParaRPr lang="ko-KR" altLang="en-US" sz="100">
                <a:solidFill>
                  <a:srgbClr val="FFFFFF"/>
                </a:solidFill>
                <a:latin typeface="Calibri" pitchFamily="34" charset="0"/>
                <a:ea typeface="Malgun Gothic" pitchFamily="34" charset="-127"/>
              </a:endParaRPr>
            </a:p>
          </p:txBody>
        </p:sp>
        <p:sp>
          <p:nvSpPr>
            <p:cNvPr id="63503" name="직사각형 15"/>
            <p:cNvSpPr>
              <a:spLocks noChangeArrowheads="1"/>
            </p:cNvSpPr>
            <p:nvPr/>
          </p:nvSpPr>
          <p:spPr bwMode="auto">
            <a:xfrm>
              <a:off x="1219203" y="5029202"/>
              <a:ext cx="6629404" cy="1066802"/>
            </a:xfrm>
            <a:prstGeom prst="rect">
              <a:avLst/>
            </a:prstGeom>
            <a:solidFill>
              <a:srgbClr val="D9D9D9"/>
            </a:solidFill>
            <a:ln w="25400" algn="ctr">
              <a:solidFill>
                <a:srgbClr val="000000"/>
              </a:solidFill>
              <a:miter lim="800000"/>
              <a:headEnd/>
              <a:tailEnd/>
            </a:ln>
          </p:spPr>
          <p:txBody>
            <a:bodyPr anchor="ctr"/>
            <a:lstStyle/>
            <a:p>
              <a:pPr algn="ctr" fontAlgn="base">
                <a:spcBef>
                  <a:spcPct val="0"/>
                </a:spcBef>
                <a:spcAft>
                  <a:spcPct val="0"/>
                </a:spcAft>
              </a:pPr>
              <a:endParaRPr lang="ko-KR" altLang="en-US" sz="100">
                <a:solidFill>
                  <a:srgbClr val="FFFFFF"/>
                </a:solidFill>
                <a:latin typeface="Calibri" pitchFamily="34" charset="0"/>
                <a:ea typeface="Malgun Gothic" pitchFamily="34" charset="-127"/>
              </a:endParaRPr>
            </a:p>
          </p:txBody>
        </p:sp>
        <p:sp>
          <p:nvSpPr>
            <p:cNvPr id="17" name="TextBox 21"/>
            <p:cNvSpPr txBox="1"/>
            <p:nvPr/>
          </p:nvSpPr>
          <p:spPr>
            <a:xfrm>
              <a:off x="762002" y="5630460"/>
              <a:ext cx="7647840" cy="2065805"/>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ko-KR" sz="700" b="1" dirty="0" smtClean="0">
                  <a:solidFill>
                    <a:sysClr val="windowText" lastClr="000000"/>
                  </a:solidFill>
                  <a:effectLst>
                    <a:outerShdw blurRad="38100" dist="38100" dir="2700000" algn="tl">
                      <a:srgbClr val="000000">
                        <a:alpha val="43137"/>
                      </a:srgbClr>
                    </a:outerShdw>
                  </a:effectLst>
                  <a:latin typeface="Calibri"/>
                  <a:ea typeface="맑은 고딕"/>
                </a:rPr>
                <a:t>ENABLERS</a:t>
              </a:r>
              <a:endParaRPr lang="ko-KR" altLang="en-US" sz="700" b="1" dirty="0">
                <a:solidFill>
                  <a:sysClr val="windowText" lastClr="000000"/>
                </a:solidFill>
                <a:effectLst>
                  <a:outerShdw blurRad="38100" dist="38100" dir="2700000" algn="tl">
                    <a:srgbClr val="000000">
                      <a:alpha val="43137"/>
                    </a:srgbClr>
                  </a:outerShdw>
                </a:effectLst>
                <a:latin typeface="Calibri"/>
                <a:ea typeface="맑은 고딕"/>
              </a:endParaRPr>
            </a:p>
          </p:txBody>
        </p:sp>
        <p:sp>
          <p:nvSpPr>
            <p:cNvPr id="18" name="TextBox 22"/>
            <p:cNvSpPr txBox="1"/>
            <p:nvPr/>
          </p:nvSpPr>
          <p:spPr>
            <a:xfrm>
              <a:off x="2767376" y="4630353"/>
              <a:ext cx="5131776" cy="2393711"/>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defRPr/>
              </a:pPr>
              <a:r>
                <a:rPr lang="en-US" altLang="ko-KR" sz="1050" b="1" dirty="0" smtClean="0">
                  <a:solidFill>
                    <a:sysClr val="windowText" lastClr="000000"/>
                  </a:solidFill>
                  <a:effectLst>
                    <a:outerShdw blurRad="38100" dist="38100" dir="2700000" algn="tl">
                      <a:srgbClr val="000000">
                        <a:alpha val="43137"/>
                      </a:srgbClr>
                    </a:outerShdw>
                  </a:effectLst>
                  <a:latin typeface="Calibri"/>
                  <a:ea typeface="맑은 고딕"/>
                </a:rPr>
                <a:t>CSF</a:t>
              </a:r>
              <a:endParaRPr lang="ko-KR" altLang="en-US" sz="1050" b="1" dirty="0">
                <a:solidFill>
                  <a:sysClr val="windowText" lastClr="000000"/>
                </a:solidFill>
                <a:effectLst>
                  <a:outerShdw blurRad="38100" dist="38100" dir="2700000" algn="tl">
                    <a:srgbClr val="000000">
                      <a:alpha val="43137"/>
                    </a:srgbClr>
                  </a:outerShdw>
                </a:effectLst>
                <a:latin typeface="Calibri"/>
                <a:ea typeface="맑은 고딕"/>
              </a:endParaRPr>
            </a:p>
          </p:txBody>
        </p:sp>
        <p:sp>
          <p:nvSpPr>
            <p:cNvPr id="19" name="TextBox 23"/>
            <p:cNvSpPr txBox="1"/>
            <p:nvPr/>
          </p:nvSpPr>
          <p:spPr>
            <a:xfrm>
              <a:off x="2119677" y="1925126"/>
              <a:ext cx="3300782" cy="2705227"/>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ko-KR" sz="1050" b="1" dirty="0" smtClean="0">
                  <a:solidFill>
                    <a:sysClr val="windowText" lastClr="000000"/>
                  </a:solidFill>
                  <a:effectLst>
                    <a:outerShdw blurRad="38100" dist="38100" dir="2700000" algn="tl">
                      <a:srgbClr val="000000">
                        <a:alpha val="43137"/>
                      </a:srgbClr>
                    </a:outerShdw>
                  </a:effectLst>
                  <a:latin typeface="Calibri"/>
                  <a:ea typeface="맑은 고딕"/>
                </a:rPr>
                <a:t>BUS</a:t>
              </a:r>
              <a:endParaRPr lang="ko-KR" altLang="en-US" sz="1050" b="1" dirty="0">
                <a:solidFill>
                  <a:sysClr val="windowText" lastClr="000000"/>
                </a:solidFill>
                <a:effectLst>
                  <a:outerShdw blurRad="38100" dist="38100" dir="2700000" algn="tl">
                    <a:srgbClr val="000000">
                      <a:alpha val="43137"/>
                    </a:srgbClr>
                  </a:outerShdw>
                </a:effectLst>
                <a:latin typeface="Calibri"/>
                <a:ea typeface="맑은 고딕"/>
              </a:endParaRPr>
            </a:p>
          </p:txBody>
        </p:sp>
        <p:sp>
          <p:nvSpPr>
            <p:cNvPr id="20" name="TextBox 24"/>
            <p:cNvSpPr txBox="1"/>
            <p:nvPr/>
          </p:nvSpPr>
          <p:spPr>
            <a:xfrm>
              <a:off x="5084149" y="1859545"/>
              <a:ext cx="3138853" cy="268882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ko-KR" sz="1050" b="1" dirty="0" smtClean="0">
                  <a:solidFill>
                    <a:sysClr val="windowText" lastClr="000000"/>
                  </a:solidFill>
                  <a:effectLst>
                    <a:outerShdw blurRad="38100" dist="38100" dir="2700000" algn="tl">
                      <a:srgbClr val="000000">
                        <a:alpha val="43137"/>
                      </a:srgbClr>
                    </a:outerShdw>
                  </a:effectLst>
                  <a:latin typeface="Calibri"/>
                  <a:ea typeface="맑은 고딕"/>
                </a:rPr>
                <a:t>EXE</a:t>
              </a:r>
              <a:endParaRPr lang="ko-KR" altLang="en-US" sz="1050" b="1" dirty="0">
                <a:solidFill>
                  <a:sysClr val="windowText" lastClr="000000"/>
                </a:solidFill>
                <a:effectLst>
                  <a:outerShdw blurRad="38100" dist="38100" dir="2700000" algn="tl">
                    <a:srgbClr val="000000">
                      <a:alpha val="43137"/>
                    </a:srgbClr>
                  </a:outerShdw>
                </a:effectLst>
                <a:latin typeface="Calibri"/>
                <a:ea typeface="맑은 고딕"/>
              </a:endParaRPr>
            </a:p>
          </p:txBody>
        </p:sp>
        <p:sp>
          <p:nvSpPr>
            <p:cNvPr id="63508" name="오각형 20"/>
            <p:cNvSpPr>
              <a:spLocks noChangeArrowheads="1"/>
            </p:cNvSpPr>
            <p:nvPr/>
          </p:nvSpPr>
          <p:spPr bwMode="auto">
            <a:xfrm>
              <a:off x="1219203" y="1447801"/>
              <a:ext cx="1219198" cy="4648203"/>
            </a:xfrm>
            <a:prstGeom prst="homePlate">
              <a:avLst>
                <a:gd name="adj" fmla="val 0"/>
              </a:avLst>
            </a:prstGeom>
            <a:solidFill>
              <a:srgbClr val="E46C0A"/>
            </a:solidFill>
            <a:ln w="25400" algn="ctr">
              <a:solidFill>
                <a:srgbClr val="000000"/>
              </a:solidFill>
              <a:miter lim="800000"/>
              <a:headEnd/>
              <a:tailEnd/>
            </a:ln>
          </p:spPr>
          <p:txBody>
            <a:bodyPr anchor="ctr"/>
            <a:lstStyle/>
            <a:p>
              <a:pPr algn="ctr" fontAlgn="base">
                <a:spcBef>
                  <a:spcPct val="0"/>
                </a:spcBef>
                <a:spcAft>
                  <a:spcPct val="0"/>
                </a:spcAft>
              </a:pPr>
              <a:endParaRPr lang="ko-KR" altLang="en-US" sz="100">
                <a:solidFill>
                  <a:srgbClr val="FFFFFF"/>
                </a:solidFill>
                <a:latin typeface="Calibri" pitchFamily="34" charset="0"/>
                <a:ea typeface="Malgun Gothic" pitchFamily="34" charset="-127"/>
              </a:endParaRPr>
            </a:p>
          </p:txBody>
        </p:sp>
        <p:sp>
          <p:nvSpPr>
            <p:cNvPr id="22" name="TextBox 26"/>
            <p:cNvSpPr txBox="1"/>
            <p:nvPr/>
          </p:nvSpPr>
          <p:spPr>
            <a:xfrm rot="16200000">
              <a:off x="-957244" y="2984622"/>
              <a:ext cx="5394042" cy="193064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ko-KR" sz="1000" b="1" dirty="0" smtClean="0">
                  <a:solidFill>
                    <a:sysClr val="windowText" lastClr="000000"/>
                  </a:solidFill>
                  <a:effectLst>
                    <a:outerShdw blurRad="38100" dist="38100" dir="2700000" algn="tl">
                      <a:srgbClr val="000000">
                        <a:alpha val="43137"/>
                      </a:srgbClr>
                    </a:outerShdw>
                  </a:effectLst>
                  <a:latin typeface="Calibri"/>
                  <a:ea typeface="맑은 고딕"/>
                </a:rPr>
                <a:t>STAN</a:t>
              </a:r>
              <a:endParaRPr lang="ko-KR" altLang="en-US" sz="1000" b="1" dirty="0">
                <a:solidFill>
                  <a:sysClr val="windowText" lastClr="000000"/>
                </a:solidFill>
                <a:effectLst>
                  <a:outerShdw blurRad="38100" dist="38100" dir="2700000" algn="tl">
                    <a:srgbClr val="000000">
                      <a:alpha val="43137"/>
                    </a:srgbClr>
                  </a:outerShdw>
                </a:effectLst>
                <a:latin typeface="Calibri"/>
                <a:ea typeface="맑은 고딕"/>
              </a:endParaRPr>
            </a:p>
          </p:txBody>
        </p:sp>
        <p:cxnSp>
          <p:nvCxnSpPr>
            <p:cNvPr id="63510" name="직선 연결선 22"/>
            <p:cNvCxnSpPr>
              <a:cxnSpLocks noChangeShapeType="1"/>
            </p:cNvCxnSpPr>
            <p:nvPr/>
          </p:nvCxnSpPr>
          <p:spPr bwMode="auto">
            <a:xfrm>
              <a:off x="2373775" y="1447800"/>
              <a:ext cx="0" cy="464820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grpSp>
      <p:sp>
        <p:nvSpPr>
          <p:cNvPr id="23" name="TextBox 22"/>
          <p:cNvSpPr txBox="1"/>
          <p:nvPr/>
        </p:nvSpPr>
        <p:spPr>
          <a:xfrm>
            <a:off x="6324600" y="6248400"/>
            <a:ext cx="2133600" cy="523220"/>
          </a:xfrm>
          <a:prstGeom prst="rect">
            <a:avLst/>
          </a:prstGeom>
          <a:noFill/>
        </p:spPr>
        <p:txBody>
          <a:bodyPr wrap="square" rtlCol="0">
            <a:spAutoFit/>
          </a:bodyPr>
          <a:lstStyle/>
          <a:p>
            <a:r>
              <a:rPr lang="en-US" sz="2800" dirty="0" smtClean="0">
                <a:solidFill>
                  <a:schemeClr val="accent2">
                    <a:lumMod val="40000"/>
                    <a:lumOff val="60000"/>
                  </a:schemeClr>
                </a:solidFill>
              </a:rPr>
              <a:t>CII RT-263</a:t>
            </a:r>
            <a:endParaRPr lang="en-US" sz="2800" dirty="0">
              <a:solidFill>
                <a:schemeClr val="accent2">
                  <a:lumMod val="40000"/>
                  <a:lumOff val="60000"/>
                </a:schemeClr>
              </a:solidFill>
            </a:endParaRPr>
          </a:p>
        </p:txBody>
      </p:sp>
      <p:sp>
        <p:nvSpPr>
          <p:cNvPr id="24" name="TextBox 2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152983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제목 1"/>
          <p:cNvSpPr>
            <a:spLocks noGrp="1"/>
          </p:cNvSpPr>
          <p:nvPr>
            <p:ph type="title"/>
          </p:nvPr>
        </p:nvSpPr>
        <p:spPr/>
        <p:txBody>
          <a:bodyPr/>
          <a:lstStyle/>
          <a:p>
            <a:r>
              <a:rPr lang="en-US" dirty="0" smtClean="0">
                <a:ea typeface="ＭＳ Ｐゴシック" pitchFamily="34" charset="-128"/>
              </a:rPr>
              <a:t>Lessons-Learned from Case Studies</a:t>
            </a:r>
          </a:p>
        </p:txBody>
      </p:sp>
      <p:graphicFrame>
        <p:nvGraphicFramePr>
          <p:cNvPr id="5" name="표 4"/>
          <p:cNvGraphicFramePr>
            <a:graphicFrameLocks noGrp="1"/>
          </p:cNvGraphicFramePr>
          <p:nvPr/>
        </p:nvGraphicFramePr>
        <p:xfrm>
          <a:off x="381000" y="1146175"/>
          <a:ext cx="8512175" cy="5359400"/>
        </p:xfrm>
        <a:graphic>
          <a:graphicData uri="http://schemas.openxmlformats.org/drawingml/2006/table">
            <a:tbl>
              <a:tblPr firstRow="1" firstCol="1">
                <a:tableStyleId>{616DA210-FB5B-4158-B5E0-FEB733F419BA}</a:tableStyleId>
              </a:tblPr>
              <a:tblGrid>
                <a:gridCol w="1497513"/>
                <a:gridCol w="7014662"/>
              </a:tblGrid>
              <a:tr h="402270">
                <a:tc>
                  <a:txBody>
                    <a:bodyPr/>
                    <a:lstStyle/>
                    <a:p>
                      <a:pPr algn="ctr"/>
                      <a:endParaRPr lang="en-US" sz="1800" dirty="0"/>
                    </a:p>
                  </a:txBody>
                  <a:tcPr marL="91436" marR="91436" marT="45722" marB="45722" anchor="ctr"/>
                </a:tc>
                <a:tc>
                  <a:txBody>
                    <a:bodyPr/>
                    <a:lstStyle/>
                    <a:p>
                      <a:pPr algn="ctr"/>
                      <a:r>
                        <a:rPr lang="en-US" sz="1600" dirty="0" smtClean="0"/>
                        <a:t>Examples of </a:t>
                      </a:r>
                      <a:r>
                        <a:rPr lang="en-US" sz="1600" baseline="0" dirty="0" smtClean="0"/>
                        <a:t>Lessons Learned</a:t>
                      </a:r>
                      <a:endParaRPr lang="en-US" sz="1600" dirty="0"/>
                    </a:p>
                  </a:txBody>
                  <a:tcPr marL="91436" marR="91436" marT="45722" marB="45722" anchor="ctr"/>
                </a:tc>
              </a:tr>
              <a:tr h="1190745">
                <a:tc>
                  <a:txBody>
                    <a:bodyPr/>
                    <a:lstStyle/>
                    <a:p>
                      <a:pPr algn="ctr"/>
                      <a:r>
                        <a:rPr lang="en-US" sz="1400" dirty="0" smtClean="0"/>
                        <a:t>Front-End Planning</a:t>
                      </a:r>
                      <a:endParaRPr lang="en-US" sz="1400" dirty="0"/>
                    </a:p>
                  </a:txBody>
                  <a:tcPr marL="91436" marR="91436" marT="45722" marB="45722" anchor="ctr"/>
                </a:tc>
                <a:tc>
                  <a:txBody>
                    <a:bodyPr/>
                    <a:lstStyle/>
                    <a:p>
                      <a:pPr marL="115888" indent="-115888">
                        <a:buFont typeface="Arial" pitchFamily="34" charset="0"/>
                        <a:buChar char="•"/>
                      </a:pPr>
                      <a:r>
                        <a:rPr lang="en-US" sz="1200" dirty="0" smtClean="0"/>
                        <a:t>Team consist of all required disciplines early on, including O&amp;M, construction, purchasing, transportation and key vendors</a:t>
                      </a:r>
                    </a:p>
                    <a:p>
                      <a:pPr marL="115888" indent="-115888">
                        <a:buFont typeface="Arial" pitchFamily="34" charset="0"/>
                        <a:buChar char="•"/>
                      </a:pPr>
                      <a:r>
                        <a:rPr lang="en-US" sz="1200" dirty="0" smtClean="0"/>
                        <a:t>Clearly set boundary conditions on transportation limits and scope limits</a:t>
                      </a:r>
                    </a:p>
                    <a:p>
                      <a:pPr marL="115888" indent="-115888">
                        <a:buFont typeface="Arial" pitchFamily="34" charset="0"/>
                        <a:buChar char="•"/>
                      </a:pPr>
                      <a:r>
                        <a:rPr lang="en-US" sz="1200" dirty="0" smtClean="0"/>
                        <a:t>Promote final design within the organization to avoid rejections during execution</a:t>
                      </a:r>
                    </a:p>
                    <a:p>
                      <a:pPr marL="115888" indent="-115888">
                        <a:buFont typeface="Arial" pitchFamily="34" charset="0"/>
                        <a:buChar char="•"/>
                      </a:pPr>
                      <a:r>
                        <a:rPr lang="en-US" sz="1200" dirty="0" smtClean="0"/>
                        <a:t>Confirm fabrication yard adequacy early</a:t>
                      </a:r>
                      <a:endParaRPr lang="en-US" sz="1200" dirty="0"/>
                    </a:p>
                  </a:txBody>
                  <a:tcPr marL="91436" marR="91436" marT="45722" marB="45722" anchor="ctr"/>
                </a:tc>
              </a:tr>
              <a:tr h="757747">
                <a:tc>
                  <a:txBody>
                    <a:bodyPr/>
                    <a:lstStyle/>
                    <a:p>
                      <a:pPr algn="ctr"/>
                      <a:r>
                        <a:rPr lang="en-US" sz="1400" dirty="0" smtClean="0"/>
                        <a:t>Engineering</a:t>
                      </a:r>
                      <a:endParaRPr lang="en-US" sz="1400" dirty="0"/>
                    </a:p>
                  </a:txBody>
                  <a:tcPr marL="91436" marR="91436" marT="45722" marB="45722" anchor="ctr"/>
                </a:tc>
                <a:tc>
                  <a:txBody>
                    <a:bodyPr/>
                    <a:lstStyle/>
                    <a:p>
                      <a:pPr marL="115888" indent="-115888" algn="l" defTabSz="914400" rtl="0" eaLnBrk="1" latinLnBrk="0" hangingPunct="1">
                        <a:buFont typeface="Arial" pitchFamily="34" charset="0"/>
                        <a:buChar char="•"/>
                      </a:pPr>
                      <a:r>
                        <a:rPr lang="en-US" sz="1200" kern="1200" dirty="0" smtClean="0">
                          <a:solidFill>
                            <a:schemeClr val="tx1"/>
                          </a:solidFill>
                          <a:latin typeface="+mn-lt"/>
                          <a:ea typeface="+mn-ea"/>
                          <a:cs typeface="+mn-cs"/>
                        </a:rPr>
                        <a:t>Promote repeatability and selection of common materials</a:t>
                      </a:r>
                    </a:p>
                    <a:p>
                      <a:pPr marL="115888" indent="-115888" algn="l" defTabSz="914400" rtl="0" eaLnBrk="1" latinLnBrk="0" hangingPunct="1">
                        <a:buFont typeface="Arial" pitchFamily="34" charset="0"/>
                        <a:buChar char="•"/>
                      </a:pPr>
                      <a:r>
                        <a:rPr lang="en-US" sz="1200" kern="1200" dirty="0" smtClean="0">
                          <a:solidFill>
                            <a:schemeClr val="tx1"/>
                          </a:solidFill>
                          <a:latin typeface="+mn-lt"/>
                          <a:ea typeface="+mn-ea"/>
                          <a:cs typeface="+mn-cs"/>
                        </a:rPr>
                        <a:t>Have fabricators design more of the tertiary steel</a:t>
                      </a:r>
                      <a:endParaRPr lang="en-US" sz="1200" kern="1200" dirty="0">
                        <a:solidFill>
                          <a:schemeClr val="tx1"/>
                        </a:solidFill>
                        <a:latin typeface="+mn-lt"/>
                        <a:ea typeface="+mn-ea"/>
                        <a:cs typeface="+mn-cs"/>
                      </a:endParaRPr>
                    </a:p>
                  </a:txBody>
                  <a:tcPr marL="91436" marR="91436" marT="45722" marB="45722" anchor="ctr"/>
                </a:tc>
              </a:tr>
              <a:tr h="569881">
                <a:tc>
                  <a:txBody>
                    <a:bodyPr/>
                    <a:lstStyle/>
                    <a:p>
                      <a:pPr algn="ctr"/>
                      <a:r>
                        <a:rPr lang="en-US" sz="1400" dirty="0" smtClean="0"/>
                        <a:t>Contracts &amp; Procurement</a:t>
                      </a:r>
                      <a:endParaRPr lang="en-US" sz="1400" dirty="0"/>
                    </a:p>
                  </a:txBody>
                  <a:tcPr marL="91436" marR="91436" marT="45722" marB="45722" anchor="ctr"/>
                </a:tc>
                <a:tc>
                  <a:txBody>
                    <a:bodyPr/>
                    <a:lstStyle/>
                    <a:p>
                      <a:pPr marL="0" indent="0" algn="l" defTabSz="914400" rtl="0" eaLnBrk="1" latinLnBrk="0" hangingPunct="1">
                        <a:buFont typeface="Arial" pitchFamily="34" charset="0"/>
                        <a:buChar char="•"/>
                      </a:pPr>
                      <a:r>
                        <a:rPr lang="en-US" sz="1200" dirty="0" smtClean="0">
                          <a:effectLst/>
                          <a:latin typeface="+mn-lt"/>
                          <a:ea typeface="Calibri"/>
                          <a:cs typeface="Times New Roman"/>
                        </a:rPr>
                        <a:t>I</a:t>
                      </a:r>
                      <a:r>
                        <a:rPr lang="en-US" sz="1200" kern="1200" dirty="0" smtClean="0">
                          <a:solidFill>
                            <a:schemeClr val="tx1"/>
                          </a:solidFill>
                          <a:latin typeface="+mn-lt"/>
                          <a:ea typeface="+mn-ea"/>
                          <a:cs typeface="+mn-cs"/>
                        </a:rPr>
                        <a:t>ntegrate vendors early-on in design of modules to ensure</a:t>
                      </a:r>
                      <a:r>
                        <a:rPr lang="en-US" sz="1200" kern="1200" baseline="0" dirty="0" smtClean="0">
                          <a:solidFill>
                            <a:schemeClr val="tx1"/>
                          </a:solidFill>
                          <a:latin typeface="+mn-lt"/>
                          <a:ea typeface="+mn-ea"/>
                          <a:cs typeface="+mn-cs"/>
                        </a:rPr>
                        <a:t> technical feasibility</a:t>
                      </a:r>
                      <a:endParaRPr lang="en-US" sz="1200" kern="1200" dirty="0">
                        <a:solidFill>
                          <a:schemeClr val="tx1"/>
                        </a:solidFill>
                        <a:latin typeface="+mn-lt"/>
                        <a:ea typeface="+mn-ea"/>
                        <a:cs typeface="+mn-cs"/>
                      </a:endParaRPr>
                    </a:p>
                  </a:txBody>
                  <a:tcPr marL="91436" marR="91436" marT="45722" marB="45722" anchor="ctr"/>
                </a:tc>
              </a:tr>
              <a:tr h="569881">
                <a:tc>
                  <a:txBody>
                    <a:bodyPr/>
                    <a:lstStyle/>
                    <a:p>
                      <a:pPr algn="ctr"/>
                      <a:r>
                        <a:rPr lang="en-US" sz="1400" dirty="0" smtClean="0"/>
                        <a:t>Module Fabrication</a:t>
                      </a:r>
                      <a:endParaRPr lang="en-US" sz="1400" dirty="0"/>
                    </a:p>
                  </a:txBody>
                  <a:tcPr marL="91436" marR="91436" marT="45722" marB="45722" anchor="ctr"/>
                </a:tc>
                <a:tc>
                  <a:txBody>
                    <a:bodyPr/>
                    <a:lstStyle/>
                    <a:p>
                      <a:pPr marL="0" indent="0" algn="l" defTabSz="914400" rtl="0" eaLnBrk="1" latinLnBrk="0" hangingPunct="1">
                        <a:buFont typeface="Arial" pitchFamily="34" charset="0"/>
                        <a:buChar char="•"/>
                      </a:pPr>
                      <a:r>
                        <a:rPr lang="en-US" sz="1200" kern="1200" dirty="0" smtClean="0">
                          <a:solidFill>
                            <a:schemeClr val="tx1"/>
                          </a:solidFill>
                          <a:latin typeface="+mn-lt"/>
                          <a:ea typeface="+mn-ea"/>
                          <a:cs typeface="+mn-cs"/>
                        </a:rPr>
                        <a:t>QA alignment with the site</a:t>
                      </a:r>
                      <a:endParaRPr lang="en-US" sz="1200" kern="1200" dirty="0">
                        <a:solidFill>
                          <a:schemeClr val="tx1"/>
                        </a:solidFill>
                        <a:latin typeface="+mn-lt"/>
                        <a:ea typeface="+mn-ea"/>
                        <a:cs typeface="+mn-cs"/>
                      </a:endParaRPr>
                    </a:p>
                  </a:txBody>
                  <a:tcPr marL="91436" marR="91436" marT="45722" marB="45722" anchor="ctr"/>
                </a:tc>
              </a:tr>
              <a:tr h="569881">
                <a:tc>
                  <a:txBody>
                    <a:bodyPr/>
                    <a:lstStyle/>
                    <a:p>
                      <a:pPr algn="ctr"/>
                      <a:r>
                        <a:rPr lang="en-US" sz="1400" dirty="0" smtClean="0"/>
                        <a:t>Module Transportation</a:t>
                      </a:r>
                      <a:endParaRPr lang="en-US" sz="1400" dirty="0"/>
                    </a:p>
                  </a:txBody>
                  <a:tcPr marL="91436" marR="91436" marT="45722" marB="45722"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Early transportation studies resulting in clear definition of transportation limits</a:t>
                      </a:r>
                      <a:endParaRPr lang="en-US" sz="1200" kern="1200" dirty="0">
                        <a:solidFill>
                          <a:schemeClr val="tx1"/>
                        </a:solidFill>
                        <a:latin typeface="+mn-lt"/>
                        <a:ea typeface="+mn-ea"/>
                        <a:cs typeface="+mn-cs"/>
                      </a:endParaRPr>
                    </a:p>
                  </a:txBody>
                  <a:tcPr marL="91436" marR="91436" marT="45722" marB="45722" anchor="ctr"/>
                </a:tc>
              </a:tr>
              <a:tr h="757747">
                <a:tc>
                  <a:txBody>
                    <a:bodyPr/>
                    <a:lstStyle/>
                    <a:p>
                      <a:pPr algn="ctr"/>
                      <a:r>
                        <a:rPr lang="en-US" sz="1400" dirty="0" smtClean="0"/>
                        <a:t>Module Site Installation</a:t>
                      </a:r>
                      <a:endParaRPr lang="en-US" sz="1400" dirty="0"/>
                    </a:p>
                  </a:txBody>
                  <a:tcPr marL="91436" marR="91436" marT="45722" marB="45722" anchor="ctr"/>
                </a:tc>
                <a:tc>
                  <a:txBody>
                    <a:bodyPr/>
                    <a:lstStyle/>
                    <a:p>
                      <a:pPr marL="115888" marR="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Early involvement of Contractor with module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Fabricator/ Vendor</a:t>
                      </a:r>
                    </a:p>
                    <a:p>
                      <a:pPr marL="115888" marR="0" indent="-1158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Clear installation manuals from vendor</a:t>
                      </a:r>
                    </a:p>
                  </a:txBody>
                  <a:tcPr marL="91436" marR="91436" marT="45722" marB="45722" anchor="ctr"/>
                </a:tc>
              </a:tr>
              <a:tr h="541248">
                <a:tc>
                  <a:txBody>
                    <a:bodyPr/>
                    <a:lstStyle/>
                    <a:p>
                      <a:pPr algn="ctr"/>
                      <a:r>
                        <a:rPr lang="en-US" sz="1400" dirty="0" smtClean="0"/>
                        <a:t>Staffing</a:t>
                      </a:r>
                      <a:endParaRPr lang="en-US" sz="1400" dirty="0"/>
                    </a:p>
                  </a:txBody>
                  <a:tcPr marL="91436" marR="91436" marT="45722" marB="45722" anchor="ctr"/>
                </a:tc>
                <a:tc>
                  <a:txBody>
                    <a:bodyPr/>
                    <a:lstStyle/>
                    <a:p>
                      <a:pPr marL="0" indent="0" algn="l" defTabSz="914400" rtl="0" eaLnBrk="1" latinLnBrk="0" hangingPunct="1">
                        <a:buFont typeface="Arial" pitchFamily="34" charset="0"/>
                        <a:buChar char="•"/>
                      </a:pPr>
                      <a:r>
                        <a:rPr lang="en-US" sz="1200" kern="1200" dirty="0" smtClean="0">
                          <a:solidFill>
                            <a:schemeClr val="tx1"/>
                          </a:solidFill>
                          <a:latin typeface="+mn-lt"/>
                          <a:ea typeface="+mn-ea"/>
                          <a:cs typeface="+mn-cs"/>
                        </a:rPr>
                        <a:t>All involved parties from Engineering to Installation contractor aligned with the concept of modularization</a:t>
                      </a:r>
                      <a:endParaRPr lang="en-US" sz="1200" kern="1200" dirty="0">
                        <a:solidFill>
                          <a:schemeClr val="tx1"/>
                        </a:solidFill>
                        <a:latin typeface="+mn-lt"/>
                        <a:ea typeface="+mn-ea"/>
                        <a:cs typeface="+mn-cs"/>
                      </a:endParaRPr>
                    </a:p>
                  </a:txBody>
                  <a:tcPr marL="91436" marR="91436" marT="45722" marB="45722" anchor="ctr"/>
                </a:tc>
              </a:tr>
            </a:tbl>
          </a:graphicData>
        </a:graphic>
      </p:graphicFrame>
      <p:sp>
        <p:nvSpPr>
          <p:cNvPr id="4" name="TextBox 3"/>
          <p:cNvSpPr txBox="1"/>
          <p:nvPr/>
        </p:nvSpPr>
        <p:spPr>
          <a:xfrm>
            <a:off x="7086600" y="483552"/>
            <a:ext cx="2133600" cy="523220"/>
          </a:xfrm>
          <a:prstGeom prst="rect">
            <a:avLst/>
          </a:prstGeom>
          <a:noFill/>
        </p:spPr>
        <p:txBody>
          <a:bodyPr wrap="square" rtlCol="0">
            <a:spAutoFit/>
          </a:bodyPr>
          <a:lstStyle/>
          <a:p>
            <a:r>
              <a:rPr lang="en-US" sz="2800" b="1" dirty="0" smtClean="0">
                <a:solidFill>
                  <a:schemeClr val="accent6">
                    <a:lumMod val="90000"/>
                    <a:lumOff val="10000"/>
                  </a:schemeClr>
                </a:solidFill>
              </a:rPr>
              <a:t>CII RT-263</a:t>
            </a:r>
            <a:endParaRPr lang="en-US" sz="2800" b="1" dirty="0">
              <a:solidFill>
                <a:schemeClr val="accent6">
                  <a:lumMod val="90000"/>
                  <a:lumOff val="10000"/>
                </a:schemeClr>
              </a:solidFill>
            </a:endParaRPr>
          </a:p>
        </p:txBody>
      </p:sp>
      <p:sp>
        <p:nvSpPr>
          <p:cNvPr id="6" name="TextBox 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007733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a:bodyPr>
          <a:lstStyle/>
          <a:p>
            <a:r>
              <a:rPr lang="en-US" b="1" dirty="0" smtClean="0">
                <a:solidFill>
                  <a:srgbClr val="FFFF00"/>
                </a:solidFill>
              </a:rPr>
              <a:t>RETHINK FAST TRACK</a:t>
            </a:r>
            <a:endParaRPr lang="en-US" b="1" dirty="0">
              <a:solidFill>
                <a:srgbClr val="FFFF00"/>
              </a:solidFill>
            </a:endParaRPr>
          </a:p>
        </p:txBody>
      </p:sp>
      <p:sp>
        <p:nvSpPr>
          <p:cNvPr id="3" name="Content Placeholder 2"/>
          <p:cNvSpPr>
            <a:spLocks noGrp="1"/>
          </p:cNvSpPr>
          <p:nvPr>
            <p:ph idx="1"/>
          </p:nvPr>
        </p:nvSpPr>
        <p:spPr>
          <a:xfrm>
            <a:off x="457200" y="1265885"/>
            <a:ext cx="8382000" cy="4525963"/>
          </a:xfrm>
        </p:spPr>
        <p:txBody>
          <a:bodyPr/>
          <a:lstStyle/>
          <a:p>
            <a:r>
              <a:rPr lang="en-US" dirty="0" smtClean="0"/>
              <a:t>What are the common barriers?</a:t>
            </a:r>
          </a:p>
          <a:p>
            <a:r>
              <a:rPr lang="en-US" dirty="0" smtClean="0"/>
              <a:t>Identify Owner/Contractor/Supplier Roles</a:t>
            </a:r>
          </a:p>
          <a:p>
            <a:r>
              <a:rPr lang="en-US" dirty="0" smtClean="0"/>
              <a:t>Identify Risk</a:t>
            </a:r>
          </a:p>
          <a:p>
            <a:r>
              <a:rPr lang="en-US" dirty="0" smtClean="0"/>
              <a:t>Develop a standard to accept and mitigate</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
        <p:nvSpPr>
          <p:cNvPr id="5" name="Title 1"/>
          <p:cNvSpPr txBox="1">
            <a:spLocks/>
          </p:cNvSpPr>
          <p:nvPr/>
        </p:nvSpPr>
        <p:spPr>
          <a:xfrm>
            <a:off x="4572000" y="5867400"/>
            <a:ext cx="3962400" cy="1143000"/>
          </a:xfrm>
          <a:prstGeom prst="rect">
            <a:avLst/>
          </a:prstGeom>
        </p:spPr>
        <p:txBody>
          <a:bodyPr vert="horz" lIns="45720" rIns="45720" anchor="ctr">
            <a:normAutofit fontScale="925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smtClean="0">
                <a:solidFill>
                  <a:srgbClr val="FFFF00"/>
                </a:solidFill>
              </a:rPr>
              <a:t>SPEED  &amp; TRUST  </a:t>
            </a:r>
            <a:endParaRPr lang="en-US" b="1" dirty="0">
              <a:solidFill>
                <a:srgbClr val="FFFF00"/>
              </a:solidFill>
            </a:endParaRPr>
          </a:p>
        </p:txBody>
      </p:sp>
      <p:grpSp>
        <p:nvGrpSpPr>
          <p:cNvPr id="6" name="Group 3"/>
          <p:cNvGrpSpPr>
            <a:grpSpLocks/>
          </p:cNvGrpSpPr>
          <p:nvPr/>
        </p:nvGrpSpPr>
        <p:grpSpPr bwMode="auto">
          <a:xfrm>
            <a:off x="2895600" y="3528867"/>
            <a:ext cx="2546108" cy="2522413"/>
            <a:chOff x="1392" y="864"/>
            <a:chExt cx="3055" cy="3120"/>
          </a:xfrm>
        </p:grpSpPr>
        <p:pic>
          <p:nvPicPr>
            <p:cNvPr id="7" name="Picture 4" descr="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864"/>
              <a:ext cx="3055"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740" y="1207"/>
              <a:ext cx="2165"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marL="342900" indent="-342900">
                <a:defRPr sz="2400">
                  <a:solidFill>
                    <a:schemeClr val="tx1"/>
                  </a:solidFill>
                  <a:latin typeface="Book Antiqua" pitchFamily="18" charset="0"/>
                </a:defRPr>
              </a:lvl1pPr>
              <a:lvl2pPr marL="742950" indent="-285750">
                <a:defRPr sz="2400">
                  <a:solidFill>
                    <a:schemeClr val="tx1"/>
                  </a:solidFill>
                  <a:latin typeface="Book Antiqua" pitchFamily="18" charset="0"/>
                </a:defRPr>
              </a:lvl2pPr>
              <a:lvl3pPr marL="1143000" indent="-228600">
                <a:defRPr sz="2400">
                  <a:solidFill>
                    <a:schemeClr val="tx1"/>
                  </a:solidFill>
                  <a:latin typeface="Book Antiqua" pitchFamily="18" charset="0"/>
                </a:defRPr>
              </a:lvl3pPr>
              <a:lvl4pPr marL="1600200" indent="-228600">
                <a:defRPr sz="2400">
                  <a:solidFill>
                    <a:schemeClr val="tx1"/>
                  </a:solidFill>
                  <a:latin typeface="Book Antiqua" pitchFamily="18" charset="0"/>
                </a:defRPr>
              </a:lvl4pPr>
              <a:lvl5pPr marL="2057400" indent="-228600">
                <a:defRPr sz="2400">
                  <a:solidFill>
                    <a:schemeClr val="tx1"/>
                  </a:solidFill>
                  <a:latin typeface="Book Antiqua" pitchFamily="18" charset="0"/>
                </a:defRPr>
              </a:lvl5pPr>
              <a:lvl6pPr marL="2514600" indent="-228600" eaLnBrk="0" fontAlgn="base" hangingPunct="0">
                <a:spcBef>
                  <a:spcPct val="0"/>
                </a:spcBef>
                <a:spcAft>
                  <a:spcPct val="0"/>
                </a:spcAft>
                <a:defRPr sz="2400">
                  <a:solidFill>
                    <a:schemeClr val="tx1"/>
                  </a:solidFill>
                  <a:latin typeface="Book Antiqua" pitchFamily="18" charset="0"/>
                </a:defRPr>
              </a:lvl6pPr>
              <a:lvl7pPr marL="2971800" indent="-228600" eaLnBrk="0" fontAlgn="base" hangingPunct="0">
                <a:spcBef>
                  <a:spcPct val="0"/>
                </a:spcBef>
                <a:spcAft>
                  <a:spcPct val="0"/>
                </a:spcAft>
                <a:defRPr sz="2400">
                  <a:solidFill>
                    <a:schemeClr val="tx1"/>
                  </a:solidFill>
                  <a:latin typeface="Book Antiqua" pitchFamily="18" charset="0"/>
                </a:defRPr>
              </a:lvl7pPr>
              <a:lvl8pPr marL="3429000" indent="-228600" eaLnBrk="0" fontAlgn="base" hangingPunct="0">
                <a:spcBef>
                  <a:spcPct val="0"/>
                </a:spcBef>
                <a:spcAft>
                  <a:spcPct val="0"/>
                </a:spcAft>
                <a:defRPr sz="2400">
                  <a:solidFill>
                    <a:schemeClr val="tx1"/>
                  </a:solidFill>
                  <a:latin typeface="Book Antiqua" pitchFamily="18" charset="0"/>
                </a:defRPr>
              </a:lvl8pPr>
              <a:lvl9pPr marL="3886200" indent="-228600" eaLnBrk="0" fontAlgn="base" hangingPunct="0">
                <a:spcBef>
                  <a:spcPct val="0"/>
                </a:spcBef>
                <a:spcAft>
                  <a:spcPct val="0"/>
                </a:spcAft>
                <a:defRPr sz="2400">
                  <a:solidFill>
                    <a:schemeClr val="tx1"/>
                  </a:solidFill>
                  <a:latin typeface="Book Antiqua" pitchFamily="18" charset="0"/>
                </a:defRPr>
              </a:lvl9pPr>
            </a:lstStyle>
            <a:p>
              <a:pPr algn="ctr" fontAlgn="base">
                <a:spcBef>
                  <a:spcPct val="0"/>
                </a:spcBef>
                <a:spcAft>
                  <a:spcPct val="0"/>
                </a:spcAft>
              </a:pPr>
              <a:r>
                <a:rPr lang="en-US" sz="4800" dirty="0">
                  <a:solidFill>
                    <a:srgbClr val="6666FF"/>
                  </a:solidFill>
                  <a:latin typeface="Arial Black" pitchFamily="34" charset="0"/>
                  <a:cs typeface="Times New Roman" pitchFamily="18" charset="0"/>
                </a:rPr>
                <a:t>Buy</a:t>
              </a:r>
            </a:p>
            <a:p>
              <a:pPr algn="ctr" fontAlgn="base">
                <a:spcBef>
                  <a:spcPct val="0"/>
                </a:spcBef>
                <a:spcAft>
                  <a:spcPct val="0"/>
                </a:spcAft>
              </a:pPr>
              <a:r>
                <a:rPr lang="en-US" sz="4800" dirty="0">
                  <a:solidFill>
                    <a:srgbClr val="6666FF"/>
                  </a:solidFill>
                  <a:latin typeface="Arial Black" pitchFamily="34" charset="0"/>
                  <a:cs typeface="Times New Roman" pitchFamily="18" charset="0"/>
                </a:rPr>
                <a:t>Stuff</a:t>
              </a:r>
            </a:p>
          </p:txBody>
        </p:sp>
      </p:grpSp>
      <p:grpSp>
        <p:nvGrpSpPr>
          <p:cNvPr id="9" name="Group 6"/>
          <p:cNvGrpSpPr>
            <a:grpSpLocks/>
          </p:cNvGrpSpPr>
          <p:nvPr/>
        </p:nvGrpSpPr>
        <p:grpSpPr bwMode="auto">
          <a:xfrm>
            <a:off x="5821604" y="3528867"/>
            <a:ext cx="2546108" cy="2522413"/>
            <a:chOff x="1392" y="864"/>
            <a:chExt cx="3055" cy="3120"/>
          </a:xfrm>
        </p:grpSpPr>
        <p:pic>
          <p:nvPicPr>
            <p:cNvPr id="10" name="Picture 7" descr="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864"/>
              <a:ext cx="3055"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 name="Text Box 8"/>
            <p:cNvSpPr txBox="1">
              <a:spLocks noChangeArrowheads="1"/>
            </p:cNvSpPr>
            <p:nvPr/>
          </p:nvSpPr>
          <p:spPr bwMode="auto">
            <a:xfrm>
              <a:off x="1776" y="1202"/>
              <a:ext cx="2139" cy="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marL="342900" indent="-342900">
                <a:defRPr sz="2400">
                  <a:solidFill>
                    <a:schemeClr val="tx1"/>
                  </a:solidFill>
                  <a:latin typeface="Book Antiqua" pitchFamily="18" charset="0"/>
                </a:defRPr>
              </a:lvl1pPr>
              <a:lvl2pPr marL="742950" indent="-285750">
                <a:defRPr sz="2400">
                  <a:solidFill>
                    <a:schemeClr val="tx1"/>
                  </a:solidFill>
                  <a:latin typeface="Book Antiqua" pitchFamily="18" charset="0"/>
                </a:defRPr>
              </a:lvl2pPr>
              <a:lvl3pPr marL="1143000" indent="-228600">
                <a:defRPr sz="2400">
                  <a:solidFill>
                    <a:schemeClr val="tx1"/>
                  </a:solidFill>
                  <a:latin typeface="Book Antiqua" pitchFamily="18" charset="0"/>
                </a:defRPr>
              </a:lvl3pPr>
              <a:lvl4pPr marL="1600200" indent="-228600">
                <a:defRPr sz="2400">
                  <a:solidFill>
                    <a:schemeClr val="tx1"/>
                  </a:solidFill>
                  <a:latin typeface="Book Antiqua" pitchFamily="18" charset="0"/>
                </a:defRPr>
              </a:lvl4pPr>
              <a:lvl5pPr marL="2057400" indent="-228600">
                <a:defRPr sz="2400">
                  <a:solidFill>
                    <a:schemeClr val="tx1"/>
                  </a:solidFill>
                  <a:latin typeface="Book Antiqua" pitchFamily="18" charset="0"/>
                </a:defRPr>
              </a:lvl5pPr>
              <a:lvl6pPr marL="2514600" indent="-228600" eaLnBrk="0" fontAlgn="base" hangingPunct="0">
                <a:spcBef>
                  <a:spcPct val="0"/>
                </a:spcBef>
                <a:spcAft>
                  <a:spcPct val="0"/>
                </a:spcAft>
                <a:defRPr sz="2400">
                  <a:solidFill>
                    <a:schemeClr val="tx1"/>
                  </a:solidFill>
                  <a:latin typeface="Book Antiqua" pitchFamily="18" charset="0"/>
                </a:defRPr>
              </a:lvl6pPr>
              <a:lvl7pPr marL="2971800" indent="-228600" eaLnBrk="0" fontAlgn="base" hangingPunct="0">
                <a:spcBef>
                  <a:spcPct val="0"/>
                </a:spcBef>
                <a:spcAft>
                  <a:spcPct val="0"/>
                </a:spcAft>
                <a:defRPr sz="2400">
                  <a:solidFill>
                    <a:schemeClr val="tx1"/>
                  </a:solidFill>
                  <a:latin typeface="Book Antiqua" pitchFamily="18" charset="0"/>
                </a:defRPr>
              </a:lvl7pPr>
              <a:lvl8pPr marL="3429000" indent="-228600" eaLnBrk="0" fontAlgn="base" hangingPunct="0">
                <a:spcBef>
                  <a:spcPct val="0"/>
                </a:spcBef>
                <a:spcAft>
                  <a:spcPct val="0"/>
                </a:spcAft>
                <a:defRPr sz="2400">
                  <a:solidFill>
                    <a:schemeClr val="tx1"/>
                  </a:solidFill>
                  <a:latin typeface="Book Antiqua" pitchFamily="18" charset="0"/>
                </a:defRPr>
              </a:lvl8pPr>
              <a:lvl9pPr marL="3886200" indent="-228600" eaLnBrk="0" fontAlgn="base" hangingPunct="0">
                <a:spcBef>
                  <a:spcPct val="0"/>
                </a:spcBef>
                <a:spcAft>
                  <a:spcPct val="0"/>
                </a:spcAft>
                <a:defRPr sz="2400">
                  <a:solidFill>
                    <a:schemeClr val="tx1"/>
                  </a:solidFill>
                  <a:latin typeface="Book Antiqua" pitchFamily="18" charset="0"/>
                </a:defRPr>
              </a:lvl9pPr>
            </a:lstStyle>
            <a:p>
              <a:pPr algn="ctr" fontAlgn="base">
                <a:spcBef>
                  <a:spcPct val="0"/>
                </a:spcBef>
                <a:spcAft>
                  <a:spcPct val="0"/>
                </a:spcAft>
              </a:pPr>
              <a:r>
                <a:rPr lang="en-US" sz="4400" dirty="0">
                  <a:solidFill>
                    <a:srgbClr val="6666FF"/>
                  </a:solidFill>
                  <a:latin typeface="Arial Black" pitchFamily="34" charset="0"/>
                  <a:cs typeface="Times New Roman" pitchFamily="18" charset="0"/>
                </a:rPr>
                <a:t>Build</a:t>
              </a:r>
            </a:p>
            <a:p>
              <a:pPr algn="ctr" fontAlgn="base">
                <a:spcBef>
                  <a:spcPct val="0"/>
                </a:spcBef>
                <a:spcAft>
                  <a:spcPct val="0"/>
                </a:spcAft>
              </a:pPr>
              <a:r>
                <a:rPr lang="en-US" sz="4400" dirty="0">
                  <a:solidFill>
                    <a:srgbClr val="6666FF"/>
                  </a:solidFill>
                  <a:latin typeface="Arial Black" pitchFamily="34" charset="0"/>
                  <a:cs typeface="Times New Roman" pitchFamily="18" charset="0"/>
                </a:rPr>
                <a:t>Plant</a:t>
              </a:r>
            </a:p>
          </p:txBody>
        </p:sp>
      </p:grpSp>
      <p:sp>
        <p:nvSpPr>
          <p:cNvPr id="13" name="Title 1"/>
          <p:cNvSpPr txBox="1">
            <a:spLocks/>
          </p:cNvSpPr>
          <p:nvPr/>
        </p:nvSpPr>
        <p:spPr>
          <a:xfrm>
            <a:off x="0" y="3806171"/>
            <a:ext cx="3153566" cy="1143000"/>
          </a:xfrm>
          <a:prstGeom prst="rect">
            <a:avLst/>
          </a:prstGeom>
        </p:spPr>
        <p:txBody>
          <a:bodyPr vert="horz" lIns="45720" rIns="45720" anchor="ctr">
            <a:normAutofit fontScale="925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smtClean="0">
                <a:solidFill>
                  <a:srgbClr val="FFFF00"/>
                </a:solidFill>
              </a:rPr>
              <a:t>OWNERS WANT</a:t>
            </a:r>
            <a:endParaRPr lang="en-US" b="1" dirty="0">
              <a:solidFill>
                <a:srgbClr val="FFFF00"/>
              </a:solidFill>
            </a:endParaRPr>
          </a:p>
        </p:txBody>
      </p:sp>
    </p:spTree>
    <p:extLst>
      <p:ext uri="{BB962C8B-B14F-4D97-AF65-F5344CB8AC3E}">
        <p14:creationId xmlns:p14="http://schemas.microsoft.com/office/powerpoint/2010/main" val="18774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RETHINK AUTOMATION</a:t>
            </a:r>
            <a:endParaRPr lang="en-US" b="1" dirty="0">
              <a:solidFill>
                <a:srgbClr val="FFFF00"/>
              </a:solidFill>
            </a:endParaRPr>
          </a:p>
        </p:txBody>
      </p:sp>
      <p:sp>
        <p:nvSpPr>
          <p:cNvPr id="3" name="Content Placeholder 2"/>
          <p:cNvSpPr>
            <a:spLocks noGrp="1"/>
          </p:cNvSpPr>
          <p:nvPr>
            <p:ph idx="1"/>
          </p:nvPr>
        </p:nvSpPr>
        <p:spPr/>
        <p:txBody>
          <a:bodyPr/>
          <a:lstStyle/>
          <a:p>
            <a:r>
              <a:rPr lang="en-US" dirty="0" smtClean="0"/>
              <a:t>Millions spent on Technology</a:t>
            </a:r>
          </a:p>
          <a:p>
            <a:r>
              <a:rPr lang="en-US" dirty="0" smtClean="0"/>
              <a:t>No perceived productivity increase</a:t>
            </a:r>
          </a:p>
          <a:p>
            <a:r>
              <a:rPr lang="en-US" dirty="0" smtClean="0"/>
              <a:t>WHY?</a:t>
            </a:r>
          </a:p>
          <a:p>
            <a:r>
              <a:rPr lang="en-US" dirty="0" smtClean="0"/>
              <a:t>Path Forward</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25602" name="Picture 2" descr="http://i.i.com.com/cnwk.1d/i/tim/2012/02/05/sm_0205_TYPEWRITER_48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114800"/>
            <a:ext cx="284479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upload.wikimedia.org/wikipedia/commons/thumb/a/a6/Bundesarchiv_B_145_Bild-F077869-0042,_Jugend-Computerschule_mit_IBM-PC.jpg/250px-Bundesarchiv_B_145_Bild-F077869-0042,_Jugend-Computerschule_mit_IBM-P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098" y="4114800"/>
            <a:ext cx="3001816"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90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403475"/>
            <a:ext cx="28194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p:cNvSpPr>
            <a:spLocks noGrp="1"/>
          </p:cNvSpPr>
          <p:nvPr>
            <p:ph idx="1"/>
          </p:nvPr>
        </p:nvSpPr>
        <p:spPr>
          <a:xfrm>
            <a:off x="304800" y="232410"/>
            <a:ext cx="8610600" cy="16764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effectLst/>
                <a:uLnTx/>
                <a:uFillTx/>
              </a:rPr>
              <a:t>There is nothing so useless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effectLst/>
                <a:uLnTx/>
                <a:uFillTx/>
              </a:rPr>
              <a:t>as doing efficiently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effectLst/>
                <a:uLnTx/>
                <a:uFillTx/>
              </a:rPr>
              <a:t>that which should not be done at 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effectLst/>
                <a:uLnTx/>
                <a:uFillTx/>
              </a:rPr>
              <a:t>~</a:t>
            </a:r>
            <a:r>
              <a:rPr kumimoji="0" lang="en-US" sz="3600" b="1" i="1" u="none" strike="noStrike" kern="0" cap="none" spc="0" normalizeH="0" baseline="0" noProof="0" dirty="0" smtClean="0">
                <a:ln>
                  <a:noFill/>
                </a:ln>
                <a:effectLst/>
                <a:uLnTx/>
                <a:uFillTx/>
              </a:rPr>
              <a:t>Peter F. </a:t>
            </a:r>
            <a:r>
              <a:rPr kumimoji="0" lang="en-US" sz="3600" b="1" i="1" u="none" strike="noStrike" kern="0" cap="none" spc="0" normalizeH="0" baseline="0" noProof="0" dirty="0" err="1" smtClean="0">
                <a:ln>
                  <a:noFill/>
                </a:ln>
                <a:effectLst/>
                <a:uLnTx/>
                <a:uFillTx/>
              </a:rPr>
              <a:t>Drucker</a:t>
            </a:r>
            <a:endParaRPr kumimoji="0" lang="en-US" sz="3600" b="1" i="1" u="none" strike="noStrike" kern="0" cap="none" spc="0" normalizeH="0" baseline="0" noProof="0" dirty="0" smtClean="0">
              <a:ln>
                <a:noFill/>
              </a:ln>
              <a:effectLst/>
              <a:uLnTx/>
              <a:uFillTx/>
            </a:endParaRPr>
          </a:p>
        </p:txBody>
      </p:sp>
      <p:sp>
        <p:nvSpPr>
          <p:cNvPr id="9" name="Content Placeholder 5"/>
          <p:cNvSpPr txBox="1">
            <a:spLocks/>
          </p:cNvSpPr>
          <p:nvPr/>
        </p:nvSpPr>
        <p:spPr bwMode="auto">
          <a:xfrm>
            <a:off x="1828800" y="426720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ctr" defTabSz="914400" eaLnBrk="0" fontAlgn="auto" latinLnBrk="0" hangingPunct="0">
              <a:lnSpc>
                <a:spcPct val="100000"/>
              </a:lnSpc>
              <a:spcBef>
                <a:spcPct val="20000"/>
              </a:spcBef>
              <a:spcAft>
                <a:spcPts val="0"/>
              </a:spcAft>
              <a:buClrTx/>
              <a:buSzTx/>
              <a:buFontTx/>
              <a:buNone/>
              <a:tabLst/>
              <a:defRPr/>
            </a:pPr>
            <a:r>
              <a:rPr kumimoji="0" lang="en-US" sz="4800" b="1" i="0" u="none" strike="noStrike" kern="0" cap="none" spc="0" normalizeH="0" baseline="0" noProof="0" dirty="0" smtClean="0">
                <a:ln>
                  <a:noFill/>
                </a:ln>
                <a:solidFill>
                  <a:srgbClr val="FFFF00"/>
                </a:solidFill>
                <a:effectLst/>
                <a:uLnTx/>
                <a:uFillTx/>
                <a:latin typeface="Arial" charset="0"/>
              </a:rPr>
              <a:t>Waste is a tax </a:t>
            </a:r>
          </a:p>
          <a:p>
            <a:pPr marL="342900" marR="0" lvl="0" indent="-342900" algn="ctr" defTabSz="914400" eaLnBrk="0" fontAlgn="auto" latinLnBrk="0" hangingPunct="0">
              <a:lnSpc>
                <a:spcPct val="100000"/>
              </a:lnSpc>
              <a:spcBef>
                <a:spcPct val="20000"/>
              </a:spcBef>
              <a:spcAft>
                <a:spcPts val="0"/>
              </a:spcAft>
              <a:buClrTx/>
              <a:buSzTx/>
              <a:buFontTx/>
              <a:buNone/>
              <a:tabLst/>
              <a:defRPr/>
            </a:pPr>
            <a:r>
              <a:rPr kumimoji="0" lang="en-US" sz="4800" b="1" i="0" u="none" strike="noStrike" kern="0" cap="none" spc="0" normalizeH="0" baseline="0" noProof="0" dirty="0" smtClean="0">
                <a:ln>
                  <a:noFill/>
                </a:ln>
                <a:solidFill>
                  <a:srgbClr val="FFFF00"/>
                </a:solidFill>
                <a:effectLst/>
                <a:uLnTx/>
                <a:uFillTx/>
                <a:latin typeface="Arial" charset="0"/>
              </a:rPr>
              <a:t>on the whole people</a:t>
            </a:r>
            <a:r>
              <a:rPr kumimoji="0" lang="en-US" sz="3200" b="0" i="0" u="none" strike="noStrike" kern="0" cap="none" spc="0" normalizeH="0" baseline="0" noProof="0" dirty="0" smtClean="0">
                <a:ln>
                  <a:noFill/>
                </a:ln>
                <a:solidFill>
                  <a:srgbClr val="FFFF00"/>
                </a:solidFill>
                <a:effectLst/>
                <a:uLnTx/>
                <a:uFillTx/>
                <a:latin typeface="Arial" charset="0"/>
              </a:rPr>
              <a:t>. </a:t>
            </a:r>
          </a:p>
          <a:p>
            <a:pPr marL="342900" marR="0" lvl="0" indent="-342900" algn="ctr" defTabSz="914400" eaLnBrk="0" fontAlgn="auto" latinLnBrk="0" hangingPunct="0">
              <a:lnSpc>
                <a:spcPct val="100000"/>
              </a:lnSpc>
              <a:spcBef>
                <a:spcPct val="20000"/>
              </a:spcBef>
              <a:spcAft>
                <a:spcPts val="0"/>
              </a:spcAft>
              <a:buClrTx/>
              <a:buSzTx/>
              <a:buFontTx/>
              <a:buNone/>
              <a:tabLst/>
              <a:defRPr/>
            </a:pPr>
            <a:r>
              <a:rPr kumimoji="0" lang="en-US" sz="3200" b="0" i="0" u="none" strike="noStrike" kern="0" cap="none" spc="0" normalizeH="0" baseline="0" noProof="0" dirty="0" smtClean="0">
                <a:ln>
                  <a:noFill/>
                </a:ln>
                <a:solidFill>
                  <a:srgbClr val="FFFF00"/>
                </a:solidFill>
                <a:effectLst/>
                <a:uLnTx/>
                <a:uFillTx/>
                <a:latin typeface="Arial" charset="0"/>
              </a:rPr>
              <a:t> ~Albert W. Atwood</a:t>
            </a:r>
            <a:br>
              <a:rPr kumimoji="0" lang="en-US" sz="3200" b="0" i="0" u="none" strike="noStrike" kern="0" cap="none" spc="0" normalizeH="0" baseline="0" noProof="0" dirty="0" smtClean="0">
                <a:ln>
                  <a:noFill/>
                </a:ln>
                <a:solidFill>
                  <a:srgbClr val="FFFF00"/>
                </a:solidFill>
                <a:effectLst/>
                <a:uLnTx/>
                <a:uFillTx/>
                <a:latin typeface="Arial" charset="0"/>
              </a:rPr>
            </a:br>
            <a:endParaRPr kumimoji="0" lang="en-US" sz="3200" b="1" i="0" u="none" strike="noStrike" kern="0" cap="none" spc="0" normalizeH="0" baseline="0" noProof="0" dirty="0" smtClean="0">
              <a:ln>
                <a:noFill/>
              </a:ln>
              <a:solidFill>
                <a:srgbClr val="FFFF00"/>
              </a:solidFill>
              <a:effectLst/>
              <a:uLnTx/>
              <a:uFillTx/>
              <a:latin typeface="Arial" charset="0"/>
              <a:cs typeface="Arial" charset="0"/>
            </a:endParaRPr>
          </a:p>
          <a:p>
            <a:pPr marL="342900" marR="0" lvl="0" indent="-342900" algn="ctr" defTabSz="914400" eaLnBrk="0" fontAlgn="auto" latinLnBrk="0" hangingPunct="0">
              <a:lnSpc>
                <a:spcPct val="100000"/>
              </a:lnSpc>
              <a:spcBef>
                <a:spcPct val="20000"/>
              </a:spcBef>
              <a:spcAft>
                <a:spcPts val="0"/>
              </a:spcAft>
              <a:buClrTx/>
              <a:buSzTx/>
              <a:buFont typeface="Arial" charset="0"/>
              <a:buChar char="•"/>
              <a:tabLst/>
              <a:defRPr/>
            </a:pPr>
            <a:endParaRPr kumimoji="0" lang="en-US" sz="3200" b="1" i="0" u="none" strike="noStrike" kern="0" cap="none" spc="0" normalizeH="0" baseline="0" noProof="0" dirty="0" smtClean="0">
              <a:ln>
                <a:noFill/>
              </a:ln>
              <a:solidFill>
                <a:srgbClr val="FFFF00"/>
              </a:solidFill>
              <a:effectLst/>
              <a:uLnTx/>
              <a:uFillTx/>
              <a:latin typeface="Arial" charset="0"/>
              <a:cs typeface="Arial" charset="0"/>
            </a:endParaRPr>
          </a:p>
        </p:txBody>
      </p:sp>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30789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FF00"/>
                </a:solidFill>
              </a:rPr>
              <a:t>RETHINK DISCIPLINE ROLES</a:t>
            </a:r>
            <a:endParaRPr lang="en-US" b="1" dirty="0">
              <a:solidFill>
                <a:srgbClr val="FFFF00"/>
              </a:solidFill>
            </a:endParaRPr>
          </a:p>
        </p:txBody>
      </p:sp>
      <p:sp>
        <p:nvSpPr>
          <p:cNvPr id="3" name="Content Placeholder 2"/>
          <p:cNvSpPr>
            <a:spLocks noGrp="1"/>
          </p:cNvSpPr>
          <p:nvPr>
            <p:ph idx="1"/>
          </p:nvPr>
        </p:nvSpPr>
        <p:spPr>
          <a:xfrm>
            <a:off x="457200" y="1600200"/>
            <a:ext cx="8153400" cy="4525963"/>
          </a:xfrm>
        </p:spPr>
        <p:txBody>
          <a:bodyPr/>
          <a:lstStyle/>
          <a:p>
            <a:r>
              <a:rPr lang="en-US" dirty="0" smtClean="0"/>
              <a:t>Work Splits – No change since 1950’s</a:t>
            </a:r>
          </a:p>
          <a:p>
            <a:r>
              <a:rPr lang="en-US" dirty="0" smtClean="0"/>
              <a:t>How we work in a 3D Model</a:t>
            </a:r>
          </a:p>
          <a:p>
            <a:r>
              <a:rPr lang="en-US" dirty="0" smtClean="0"/>
              <a:t>Deliverable Information presentation</a:t>
            </a:r>
          </a:p>
          <a:p>
            <a:r>
              <a:rPr lang="en-US" dirty="0" smtClean="0"/>
              <a:t>Are there OTHER Disciplines?</a:t>
            </a:r>
          </a:p>
          <a:p>
            <a:r>
              <a:rPr lang="en-US" dirty="0" smtClean="0"/>
              <a:t>Role of the Generalists?</a:t>
            </a:r>
          </a:p>
          <a:p>
            <a:endParaRPr lang="en-US" dirty="0" smtClean="0"/>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652330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24" y="180155"/>
            <a:ext cx="8804775" cy="600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673181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b="1" dirty="0" smtClean="0">
                <a:solidFill>
                  <a:srgbClr val="FFFF00"/>
                </a:solidFill>
              </a:rPr>
              <a:t>RETHINK VENDOR INFORMATION</a:t>
            </a:r>
            <a:endParaRPr lang="en-US" b="1" dirty="0">
              <a:solidFill>
                <a:srgbClr val="FFFF00"/>
              </a:solidFill>
            </a:endParaRPr>
          </a:p>
        </p:txBody>
      </p:sp>
      <p:sp>
        <p:nvSpPr>
          <p:cNvPr id="3" name="Content Placeholder 2"/>
          <p:cNvSpPr>
            <a:spLocks noGrp="1"/>
          </p:cNvSpPr>
          <p:nvPr>
            <p:ph idx="1"/>
          </p:nvPr>
        </p:nvSpPr>
        <p:spPr>
          <a:xfrm>
            <a:off x="457200" y="1600200"/>
            <a:ext cx="8534400" cy="4525963"/>
          </a:xfrm>
        </p:spPr>
        <p:txBody>
          <a:bodyPr/>
          <a:lstStyle/>
          <a:p>
            <a:r>
              <a:rPr lang="en-US" dirty="0" smtClean="0"/>
              <a:t>Develop a Standard </a:t>
            </a:r>
          </a:p>
          <a:p>
            <a:r>
              <a:rPr lang="en-US" dirty="0" smtClean="0"/>
              <a:t>Automate Delivery</a:t>
            </a:r>
          </a:p>
          <a:p>
            <a:r>
              <a:rPr lang="en-US" dirty="0" smtClean="0"/>
              <a:t>Utilize PULL concepts</a:t>
            </a:r>
          </a:p>
          <a:p>
            <a:r>
              <a:rPr lang="en-US" dirty="0" smtClean="0"/>
              <a:t>Automate Delivery to Owner for Life Cycle</a:t>
            </a:r>
          </a:p>
          <a:p>
            <a:r>
              <a:rPr lang="en-US" dirty="0" smtClean="0"/>
              <a:t>QA </a:t>
            </a:r>
            <a:r>
              <a:rPr lang="en-US" smtClean="0"/>
              <a:t>Documentation Accessibility/Handover</a:t>
            </a:r>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126628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
            <a:ext cx="7467600" cy="1143000"/>
          </a:xfrm>
        </p:spPr>
        <p:txBody>
          <a:bodyPr/>
          <a:lstStyle/>
          <a:p>
            <a:r>
              <a:rPr lang="en-US" b="1" dirty="0" smtClean="0">
                <a:solidFill>
                  <a:srgbClr val="FFFF00"/>
                </a:solidFill>
              </a:rPr>
              <a:t>RETHINK DELIVERABLES</a:t>
            </a:r>
            <a:endParaRPr lang="en-US" b="1" dirty="0">
              <a:solidFill>
                <a:srgbClr val="FFFF00"/>
              </a:solidFill>
            </a:endParaRPr>
          </a:p>
        </p:txBody>
      </p:sp>
      <p:sp>
        <p:nvSpPr>
          <p:cNvPr id="3" name="Content Placeholder 2"/>
          <p:cNvSpPr>
            <a:spLocks noGrp="1"/>
          </p:cNvSpPr>
          <p:nvPr>
            <p:ph idx="1"/>
          </p:nvPr>
        </p:nvSpPr>
        <p:spPr/>
        <p:txBody>
          <a:bodyPr/>
          <a:lstStyle/>
          <a:p>
            <a:endParaRPr lang="en-US" dirty="0"/>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39758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07" y="2057401"/>
            <a:ext cx="7514304"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
        <p:nvSpPr>
          <p:cNvPr id="7" name="Title 1"/>
          <p:cNvSpPr txBox="1">
            <a:spLocks/>
          </p:cNvSpPr>
          <p:nvPr/>
        </p:nvSpPr>
        <p:spPr>
          <a:xfrm>
            <a:off x="4953000" y="914401"/>
            <a:ext cx="5181600" cy="1143000"/>
          </a:xfrm>
          <a:prstGeom prst="rect">
            <a:avLst/>
          </a:prstGeom>
        </p:spPr>
        <p:txBody>
          <a:bodyPr vert="horz" lIns="45720" rIns="45720" anchor="ctr">
            <a:normAutofit fontScale="925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smtClean="0">
                <a:solidFill>
                  <a:srgbClr val="FFFF00"/>
                </a:solidFill>
              </a:rPr>
              <a:t>Installation Instructions</a:t>
            </a:r>
            <a:endParaRPr lang="en-US" b="1" dirty="0">
              <a:solidFill>
                <a:srgbClr val="FFFF00"/>
              </a:solidFill>
            </a:endParaRPr>
          </a:p>
        </p:txBody>
      </p:sp>
    </p:spTree>
    <p:extLst>
      <p:ext uri="{BB962C8B-B14F-4D97-AF65-F5344CB8AC3E}">
        <p14:creationId xmlns:p14="http://schemas.microsoft.com/office/powerpoint/2010/main" val="15674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 calcmode="lin" valueType="num">
                                      <p:cBhvr>
                                        <p:cTn id="14" dur="500" fill="hold"/>
                                        <p:tgtEl>
                                          <p:spTgt spid="20482"/>
                                        </p:tgtEl>
                                        <p:attrNameLst>
                                          <p:attrName>ppt_w</p:attrName>
                                        </p:attrNameLst>
                                      </p:cBhvr>
                                      <p:tavLst>
                                        <p:tav tm="0">
                                          <p:val>
                                            <p:fltVal val="0"/>
                                          </p:val>
                                        </p:tav>
                                        <p:tav tm="100000">
                                          <p:val>
                                            <p:strVal val="#ppt_w"/>
                                          </p:val>
                                        </p:tav>
                                      </p:tavLst>
                                    </p:anim>
                                    <p:anim calcmode="lin" valueType="num">
                                      <p:cBhvr>
                                        <p:cTn id="15" dur="500" fill="hold"/>
                                        <p:tgtEl>
                                          <p:spTgt spid="20482"/>
                                        </p:tgtEl>
                                        <p:attrNameLst>
                                          <p:attrName>ppt_h</p:attrName>
                                        </p:attrNameLst>
                                      </p:cBhvr>
                                      <p:tavLst>
                                        <p:tav tm="0">
                                          <p:val>
                                            <p:fltVal val="0"/>
                                          </p:val>
                                        </p:tav>
                                        <p:tav tm="100000">
                                          <p:val>
                                            <p:strVal val="#ppt_h"/>
                                          </p:val>
                                        </p:tav>
                                      </p:tavLst>
                                    </p:anim>
                                    <p:animEffect transition="in" filter="fade">
                                      <p:cBhvr>
                                        <p:cTn id="16"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a:spLocks noGrp="1"/>
          </p:cNvSpPr>
          <p:nvPr>
            <p:ph type="sldNum" sz="quarter" idx="10"/>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AF7FB4-3D1A-4DE0-9071-1A9E1E6E5311}" type="slidenum">
              <a:rPr lang="en-US" smtClean="0">
                <a:solidFill>
                  <a:srgbClr val="ABB4A2"/>
                </a:solidFill>
              </a:rPr>
              <a:pPr eaLnBrk="1" hangingPunct="1"/>
              <a:t>22</a:t>
            </a:fld>
            <a:endParaRPr lang="en-US" smtClean="0">
              <a:solidFill>
                <a:srgbClr val="ABB4A2"/>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7" y="885825"/>
            <a:ext cx="9134433"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838200" y="22860"/>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smtClean="0">
                <a:solidFill>
                  <a:srgbClr val="FFFF00"/>
                </a:solidFill>
              </a:rPr>
              <a:t>ISO – 1950’s Automated</a:t>
            </a:r>
            <a:endParaRPr lang="en-US" b="1" dirty="0">
              <a:solidFill>
                <a:srgbClr val="FFFF00"/>
              </a:solidFill>
            </a:endParaRPr>
          </a:p>
        </p:txBody>
      </p:sp>
    </p:spTree>
    <p:extLst>
      <p:ext uri="{BB962C8B-B14F-4D97-AF65-F5344CB8AC3E}">
        <p14:creationId xmlns:p14="http://schemas.microsoft.com/office/powerpoint/2010/main" val="1651287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170" y="30480"/>
            <a:ext cx="7467600" cy="1143000"/>
          </a:xfrm>
        </p:spPr>
        <p:txBody>
          <a:bodyPr/>
          <a:lstStyle/>
          <a:p>
            <a:pPr algn="ctr"/>
            <a:r>
              <a:rPr lang="en-US" b="1" dirty="0" smtClean="0">
                <a:solidFill>
                  <a:srgbClr val="FFFF00"/>
                </a:solidFill>
              </a:rPr>
              <a:t>2-SIDED ISO</a:t>
            </a:r>
            <a:endParaRPr lang="en-US" b="1" dirty="0">
              <a:solidFill>
                <a:srgbClr val="FFFF00"/>
              </a:solidFill>
            </a:endParaRPr>
          </a:p>
        </p:txBody>
      </p:sp>
      <p:sp>
        <p:nvSpPr>
          <p:cNvPr id="3" name="Content Placeholder 2"/>
          <p:cNvSpPr>
            <a:spLocks noGrp="1"/>
          </p:cNvSpPr>
          <p:nvPr>
            <p:ph idx="1"/>
          </p:nvPr>
        </p:nvSpPr>
        <p:spPr/>
        <p:txBody>
          <a:bodyPr/>
          <a:lstStyle/>
          <a:p>
            <a:endParaRPr lang="en-US" dirty="0"/>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066800"/>
            <a:ext cx="9136901"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62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 DELIVERABLES</a:t>
            </a: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23554" name="Picture 2" descr="http://workwithrichardp.com/wp-content/uploads/2011/11/youtube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19" y="1371600"/>
            <a:ext cx="7304381" cy="5035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143000" y="4419600"/>
            <a:ext cx="6477000" cy="1143000"/>
          </a:xfrm>
          <a:prstGeom prst="rect">
            <a:avLst/>
          </a:prstGeom>
          <a:solidFill>
            <a:schemeClr val="tx1"/>
          </a:solidFill>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3600" b="1" dirty="0" smtClean="0">
                <a:solidFill>
                  <a:srgbClr val="002060"/>
                </a:solidFill>
              </a:rPr>
              <a:t>G-3250 Burner Assembly Instructions</a:t>
            </a:r>
            <a:endParaRPr lang="en-US" sz="3600" b="1" dirty="0">
              <a:solidFill>
                <a:srgbClr val="002060"/>
              </a:solidFill>
            </a:endParaRPr>
          </a:p>
        </p:txBody>
      </p:sp>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01757145"/>
              </p:ext>
            </p:extLst>
          </p:nvPr>
        </p:nvGraphicFramePr>
        <p:xfrm>
          <a:off x="838200" y="1600200"/>
          <a:ext cx="1047750" cy="1028700"/>
        </p:xfrm>
        <a:graphic>
          <a:graphicData uri="http://schemas.openxmlformats.org/presentationml/2006/ole">
            <mc:AlternateContent xmlns:mc="http://schemas.openxmlformats.org/markup-compatibility/2006">
              <mc:Choice xmlns:v="urn:schemas-microsoft-com:vml" Requires="v">
                <p:oleObj spid="_x0000_s23587" r:id="rId4" imgW="1159560" imgH="1150920" progId="CorelDRAW.Graphic.12">
                  <p:embed/>
                </p:oleObj>
              </mc:Choice>
              <mc:Fallback>
                <p:oleObj r:id="rId4" imgW="1159560" imgH="1150920" progId="CorelDRAW.Graphic.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00200"/>
                        <a:ext cx="1047750" cy="1028700"/>
                      </a:xfrm>
                      <a:prstGeom prst="rect">
                        <a:avLst/>
                      </a:prstGeom>
                      <a:solidFill>
                        <a:srgbClr val="FFFFFF"/>
                      </a:solidFill>
                    </p:spPr>
                  </p:pic>
                </p:oleObj>
              </mc:Fallback>
            </mc:AlternateContent>
          </a:graphicData>
        </a:graphic>
      </p:graphicFrame>
      <p:pic>
        <p:nvPicPr>
          <p:cNvPr id="23557" name="Picture 5" descr="bs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5487" y="1524000"/>
            <a:ext cx="1828799"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11322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096000" cy="1143000"/>
          </a:xfrm>
        </p:spPr>
        <p:txBody>
          <a:bodyPr>
            <a:normAutofit/>
          </a:bodyPr>
          <a:lstStyle/>
          <a:p>
            <a:r>
              <a:rPr lang="en-US" b="1" dirty="0" smtClean="0">
                <a:solidFill>
                  <a:schemeClr val="accent2">
                    <a:lumMod val="60000"/>
                    <a:lumOff val="40000"/>
                  </a:schemeClr>
                </a:solidFill>
              </a:rPr>
              <a:t>RETHINK LEADERSHIP</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457200" y="1600200"/>
            <a:ext cx="8458200" cy="4525963"/>
          </a:xfrm>
        </p:spPr>
        <p:txBody>
          <a:bodyPr/>
          <a:lstStyle/>
          <a:p>
            <a:pPr>
              <a:lnSpc>
                <a:spcPct val="300000"/>
              </a:lnSpc>
            </a:pPr>
            <a:r>
              <a:rPr lang="en-US" i="1" dirty="0" smtClean="0"/>
              <a:t>Influential </a:t>
            </a:r>
            <a:r>
              <a:rPr lang="en-US" i="1" dirty="0"/>
              <a:t>leadership</a:t>
            </a:r>
            <a:r>
              <a:rPr lang="en-US" dirty="0"/>
              <a:t> is critical to success.</a:t>
            </a:r>
          </a:p>
          <a:p>
            <a:pPr>
              <a:lnSpc>
                <a:spcPct val="300000"/>
              </a:lnSpc>
            </a:pPr>
            <a:r>
              <a:rPr lang="en-US" dirty="0"/>
              <a:t>Today’s educational system is falling short.</a:t>
            </a:r>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5"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609600"/>
            <a:ext cx="2514600" cy="51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803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US" b="1" dirty="0" smtClean="0">
                <a:solidFill>
                  <a:schemeClr val="accent2">
                    <a:lumMod val="60000"/>
                    <a:lumOff val="40000"/>
                  </a:schemeClr>
                </a:solidFill>
              </a:rPr>
              <a:t>LEADERSHIP –PM/CM SKILLS</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609600" y="1600200"/>
            <a:ext cx="7467600" cy="4525963"/>
          </a:xfrm>
        </p:spPr>
        <p:txBody>
          <a:bodyPr>
            <a:normAutofit lnSpcReduction="10000"/>
          </a:bodyPr>
          <a:lstStyle/>
          <a:p>
            <a:r>
              <a:rPr lang="en-US" dirty="0"/>
              <a:t>Structural leadership vs. influential leadership</a:t>
            </a:r>
          </a:p>
          <a:p>
            <a:pPr lvl="1"/>
            <a:r>
              <a:rPr lang="en-US" dirty="0"/>
              <a:t>Just being at the top of the org chart doesn’t make you a leader</a:t>
            </a:r>
          </a:p>
          <a:p>
            <a:r>
              <a:rPr lang="en-US" dirty="0"/>
              <a:t>Real leaders have the influence to make things happen.  Who are they? How do we make more?</a:t>
            </a:r>
          </a:p>
          <a:p>
            <a:r>
              <a:rPr lang="en-US" dirty="0"/>
              <a:t>Emphasis on communication and “people skills” rather than technical expertise.</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945063"/>
            <a:ext cx="3749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485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ctrTitle"/>
          </p:nvPr>
        </p:nvSpPr>
        <p:spPr>
          <a:xfrm>
            <a:off x="304800" y="2819400"/>
            <a:ext cx="6480048" cy="2301240"/>
          </a:xfrm>
        </p:spPr>
        <p:txBody>
          <a:bodyPr>
            <a:normAutofit/>
          </a:bodyPr>
          <a:lstStyle/>
          <a:p>
            <a:r>
              <a:rPr lang="en-US" sz="5400" dirty="0" smtClean="0">
                <a:ea typeface="MS PGothic" pitchFamily="34" charset="-128"/>
              </a:rPr>
              <a:t>PM Skills of the Future</a:t>
            </a:r>
          </a:p>
        </p:txBody>
      </p:sp>
      <p:sp>
        <p:nvSpPr>
          <p:cNvPr id="16387" name="Subtitle 4"/>
          <p:cNvSpPr>
            <a:spLocks noGrp="1"/>
          </p:cNvSpPr>
          <p:nvPr>
            <p:ph type="subTitle" idx="1"/>
          </p:nvPr>
        </p:nvSpPr>
        <p:spPr>
          <a:xfrm>
            <a:off x="1447800" y="4724400"/>
            <a:ext cx="7061200" cy="622300"/>
          </a:xfrm>
        </p:spPr>
        <p:txBody>
          <a:bodyPr/>
          <a:lstStyle/>
          <a:p>
            <a:r>
              <a:rPr lang="en-US" dirty="0" smtClean="0">
                <a:ea typeface="MS PGothic" pitchFamily="34" charset="-128"/>
              </a:rPr>
              <a:t>Professor </a:t>
            </a:r>
            <a:r>
              <a:rPr lang="en-US" dirty="0" err="1" smtClean="0">
                <a:ea typeface="MS PGothic" pitchFamily="34" charset="-128"/>
              </a:rPr>
              <a:t>Avi</a:t>
            </a:r>
            <a:r>
              <a:rPr lang="en-US" dirty="0" smtClean="0">
                <a:ea typeface="MS PGothic" pitchFamily="34" charset="-128"/>
              </a:rPr>
              <a:t> </a:t>
            </a:r>
            <a:r>
              <a:rPr lang="en-US" dirty="0" err="1" smtClean="0">
                <a:ea typeface="MS PGothic" pitchFamily="34" charset="-128"/>
              </a:rPr>
              <a:t>Wiezel</a:t>
            </a:r>
            <a:r>
              <a:rPr lang="en-US" dirty="0" smtClean="0">
                <a:ea typeface="MS PGothic" pitchFamily="34" charset="-128"/>
              </a:rPr>
              <a:t>, Arizona State University</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23050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6603" y="523240"/>
            <a:ext cx="51593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6603" y="5756275"/>
            <a:ext cx="5467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596300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CMAA RESEARCH</a:t>
            </a:r>
            <a:endParaRPr lang="en-US" dirty="0"/>
          </a:p>
        </p:txBody>
      </p:sp>
      <p:sp>
        <p:nvSpPr>
          <p:cNvPr id="3" name="Content Placeholder 2"/>
          <p:cNvSpPr>
            <a:spLocks noGrp="1"/>
          </p:cNvSpPr>
          <p:nvPr>
            <p:ph idx="1"/>
          </p:nvPr>
        </p:nvSpPr>
        <p:spPr>
          <a:xfrm>
            <a:off x="457200" y="1600201"/>
            <a:ext cx="7467600" cy="1295400"/>
          </a:xfrm>
        </p:spPr>
        <p:txBody>
          <a:bodyPr>
            <a:normAutofit lnSpcReduction="10000"/>
          </a:bodyPr>
          <a:lstStyle/>
          <a:p>
            <a:pPr marL="36576" indent="0" algn="ctr">
              <a:buNone/>
            </a:pPr>
            <a:r>
              <a:rPr lang="en-US" sz="3200" b="1" dirty="0" smtClean="0"/>
              <a:t>Project Managers DO </a:t>
            </a:r>
            <a:r>
              <a:rPr lang="en-US" sz="4400" b="1" dirty="0" smtClean="0">
                <a:solidFill>
                  <a:srgbClr val="FFFF00"/>
                </a:solidFill>
              </a:rPr>
              <a:t>NOT</a:t>
            </a:r>
            <a:r>
              <a:rPr lang="en-US" sz="3200" b="1" dirty="0" smtClean="0"/>
              <a:t> </a:t>
            </a:r>
          </a:p>
          <a:p>
            <a:pPr marL="36576" indent="0" algn="ctr">
              <a:buNone/>
            </a:pPr>
            <a:r>
              <a:rPr lang="en-US" sz="3200" b="1" dirty="0" smtClean="0"/>
              <a:t>DO REAL WORK!!!!!!!</a:t>
            </a:r>
            <a:endParaRPr lang="en-US" sz="3200" b="1" dirty="0"/>
          </a:p>
        </p:txBody>
      </p:sp>
      <p:sp>
        <p:nvSpPr>
          <p:cNvPr id="4" name="Content Placeholder 2"/>
          <p:cNvSpPr txBox="1">
            <a:spLocks/>
          </p:cNvSpPr>
          <p:nvPr/>
        </p:nvSpPr>
        <p:spPr>
          <a:xfrm>
            <a:off x="457200" y="3429000"/>
            <a:ext cx="7467600" cy="29718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None/>
            </a:pPr>
            <a:r>
              <a:rPr lang="en-US" sz="4000" b="1" dirty="0" smtClean="0"/>
              <a:t>Create the environment for those you are asking to do real work to succeed</a:t>
            </a:r>
            <a:endParaRPr lang="en-US" sz="4000" b="1" dirty="0"/>
          </a:p>
        </p:txBody>
      </p:sp>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79501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out)">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442278" y="366713"/>
            <a:ext cx="8350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itchFamily="18" charset="0"/>
              </a:defRPr>
            </a:lvl1pPr>
            <a:lvl2pPr marL="742950" indent="-285750" defTabSz="457200">
              <a:defRPr sz="2400">
                <a:solidFill>
                  <a:schemeClr val="tx1"/>
                </a:solidFill>
                <a:latin typeface="Times New Roman" pitchFamily="18" charset="0"/>
              </a:defRPr>
            </a:lvl2pPr>
            <a:lvl3pPr marL="1143000" indent="-228600" defTabSz="457200">
              <a:defRPr sz="2400">
                <a:solidFill>
                  <a:schemeClr val="tx1"/>
                </a:solidFill>
                <a:latin typeface="Times New Roman" pitchFamily="18" charset="0"/>
              </a:defRPr>
            </a:lvl3pPr>
            <a:lvl4pPr marL="1600200" indent="-228600" defTabSz="457200">
              <a:defRPr sz="2400">
                <a:solidFill>
                  <a:schemeClr val="tx1"/>
                </a:solidFill>
                <a:latin typeface="Times New Roman" pitchFamily="18" charset="0"/>
              </a:defRPr>
            </a:lvl4pPr>
            <a:lvl5pPr marL="2057400" indent="-228600" defTabSz="457200">
              <a:defRPr sz="2400">
                <a:solidFill>
                  <a:schemeClr val="tx1"/>
                </a:solidFill>
                <a:latin typeface="Times New Roman" pitchFamily="18" charset="0"/>
              </a:defRPr>
            </a:lvl5pPr>
            <a:lvl6pPr marL="2514600" indent="-228600" algn="ctr" defTabSz="457200" eaLnBrk="0" fontAlgn="base" hangingPunct="0">
              <a:spcBef>
                <a:spcPct val="0"/>
              </a:spcBef>
              <a:spcAft>
                <a:spcPct val="0"/>
              </a:spcAft>
              <a:defRPr sz="2400">
                <a:solidFill>
                  <a:schemeClr val="tx1"/>
                </a:solidFill>
                <a:latin typeface="Times New Roman" pitchFamily="18" charset="0"/>
              </a:defRPr>
            </a:lvl6pPr>
            <a:lvl7pPr marL="2971800" indent="-228600" algn="ctr" defTabSz="457200" eaLnBrk="0" fontAlgn="base" hangingPunct="0">
              <a:spcBef>
                <a:spcPct val="0"/>
              </a:spcBef>
              <a:spcAft>
                <a:spcPct val="0"/>
              </a:spcAft>
              <a:defRPr sz="2400">
                <a:solidFill>
                  <a:schemeClr val="tx1"/>
                </a:solidFill>
                <a:latin typeface="Times New Roman" pitchFamily="18" charset="0"/>
              </a:defRPr>
            </a:lvl7pPr>
            <a:lvl8pPr marL="3429000" indent="-228600" algn="ctr" defTabSz="457200" eaLnBrk="0" fontAlgn="base" hangingPunct="0">
              <a:spcBef>
                <a:spcPct val="0"/>
              </a:spcBef>
              <a:spcAft>
                <a:spcPct val="0"/>
              </a:spcAft>
              <a:defRPr sz="2400">
                <a:solidFill>
                  <a:schemeClr val="tx1"/>
                </a:solidFill>
                <a:latin typeface="Times New Roman" pitchFamily="18" charset="0"/>
              </a:defRPr>
            </a:lvl8pPr>
            <a:lvl9pPr marL="3886200" indent="-228600" algn="ctr" defTabSz="457200" eaLnBrk="0" fontAlgn="base" hangingPunct="0">
              <a:spcBef>
                <a:spcPct val="0"/>
              </a:spcBef>
              <a:spcAft>
                <a:spcPct val="0"/>
              </a:spcAft>
              <a:defRPr sz="2400">
                <a:solidFill>
                  <a:schemeClr val="tx1"/>
                </a:solidFill>
                <a:latin typeface="Times New Roman" pitchFamily="18" charset="0"/>
              </a:defRPr>
            </a:lvl9pPr>
          </a:lstStyle>
          <a:p>
            <a:r>
              <a:rPr lang="en-US" sz="2800" dirty="0"/>
              <a:t>Objectives of the implementation session</a:t>
            </a:r>
          </a:p>
        </p:txBody>
      </p:sp>
      <p:grpSp>
        <p:nvGrpSpPr>
          <p:cNvPr id="2" name="Group 22"/>
          <p:cNvGrpSpPr>
            <a:grpSpLocks/>
          </p:cNvGrpSpPr>
          <p:nvPr/>
        </p:nvGrpSpPr>
        <p:grpSpPr bwMode="auto">
          <a:xfrm>
            <a:off x="1157288" y="1306513"/>
            <a:ext cx="6883400" cy="523875"/>
            <a:chOff x="1421734" y="1146855"/>
            <a:chExt cx="6882941" cy="523220"/>
          </a:xfrm>
        </p:grpSpPr>
        <p:sp>
          <p:nvSpPr>
            <p:cNvPr id="14" name="TextBox 13"/>
            <p:cNvSpPr txBox="1">
              <a:spLocks noChangeArrowheads="1"/>
            </p:cNvSpPr>
            <p:nvPr/>
          </p:nvSpPr>
          <p:spPr bwMode="auto">
            <a:xfrm>
              <a:off x="2205907" y="1146855"/>
              <a:ext cx="6098768"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THINK   DIFFERENTLY</a:t>
              </a:r>
            </a:p>
          </p:txBody>
        </p:sp>
        <p:sp>
          <p:nvSpPr>
            <p:cNvPr id="20" name="TextBox 19"/>
            <p:cNvSpPr txBox="1">
              <a:spLocks noChangeArrowheads="1"/>
            </p:cNvSpPr>
            <p:nvPr/>
          </p:nvSpPr>
          <p:spPr bwMode="auto">
            <a:xfrm>
              <a:off x="1421734" y="1146855"/>
              <a:ext cx="654006"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1</a:t>
              </a:r>
            </a:p>
          </p:txBody>
        </p:sp>
      </p:grpSp>
      <p:grpSp>
        <p:nvGrpSpPr>
          <p:cNvPr id="3" name="Group 26"/>
          <p:cNvGrpSpPr>
            <a:grpSpLocks/>
          </p:cNvGrpSpPr>
          <p:nvPr/>
        </p:nvGrpSpPr>
        <p:grpSpPr bwMode="auto">
          <a:xfrm>
            <a:off x="1157288" y="3152775"/>
            <a:ext cx="6883400" cy="523875"/>
            <a:chOff x="1421734" y="1146855"/>
            <a:chExt cx="6882941" cy="523220"/>
          </a:xfrm>
        </p:grpSpPr>
        <p:sp>
          <p:nvSpPr>
            <p:cNvPr id="28" name="TextBox 27"/>
            <p:cNvSpPr txBox="1">
              <a:spLocks noChangeArrowheads="1"/>
            </p:cNvSpPr>
            <p:nvPr/>
          </p:nvSpPr>
          <p:spPr bwMode="auto">
            <a:xfrm>
              <a:off x="2205907" y="1146855"/>
              <a:ext cx="6098768"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LEARN  DIFFERENTLY</a:t>
              </a:r>
            </a:p>
          </p:txBody>
        </p:sp>
        <p:sp>
          <p:nvSpPr>
            <p:cNvPr id="29" name="TextBox 28"/>
            <p:cNvSpPr txBox="1">
              <a:spLocks noChangeArrowheads="1"/>
            </p:cNvSpPr>
            <p:nvPr/>
          </p:nvSpPr>
          <p:spPr bwMode="auto">
            <a:xfrm>
              <a:off x="1421734" y="1146855"/>
              <a:ext cx="654006"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2</a:t>
              </a:r>
            </a:p>
          </p:txBody>
        </p:sp>
      </p:grpSp>
      <p:grpSp>
        <p:nvGrpSpPr>
          <p:cNvPr id="4" name="Group 35"/>
          <p:cNvGrpSpPr>
            <a:grpSpLocks/>
          </p:cNvGrpSpPr>
          <p:nvPr/>
        </p:nvGrpSpPr>
        <p:grpSpPr bwMode="auto">
          <a:xfrm>
            <a:off x="1157288" y="5000625"/>
            <a:ext cx="6883400" cy="522288"/>
            <a:chOff x="1370934" y="4840743"/>
            <a:chExt cx="6882941" cy="523220"/>
          </a:xfrm>
        </p:grpSpPr>
        <p:sp>
          <p:nvSpPr>
            <p:cNvPr id="31" name="TextBox 30"/>
            <p:cNvSpPr txBox="1">
              <a:spLocks noChangeArrowheads="1"/>
            </p:cNvSpPr>
            <p:nvPr/>
          </p:nvSpPr>
          <p:spPr bwMode="auto">
            <a:xfrm>
              <a:off x="2155107" y="4840743"/>
              <a:ext cx="6098768"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MANAGE   DIFFERENTLY</a:t>
              </a:r>
            </a:p>
          </p:txBody>
        </p:sp>
        <p:sp>
          <p:nvSpPr>
            <p:cNvPr id="32" name="TextBox 31"/>
            <p:cNvSpPr txBox="1">
              <a:spLocks noChangeArrowheads="1"/>
            </p:cNvSpPr>
            <p:nvPr/>
          </p:nvSpPr>
          <p:spPr bwMode="auto">
            <a:xfrm>
              <a:off x="1370934" y="4840743"/>
              <a:ext cx="654006" cy="523220"/>
            </a:xfrm>
            <a:prstGeom prst="rect">
              <a:avLst/>
            </a:prstGeom>
            <a:solidFill>
              <a:srgbClr val="376092"/>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800" b="1" i="1" dirty="0">
                  <a:solidFill>
                    <a:schemeClr val="bg1"/>
                  </a:solidFill>
                  <a:latin typeface="Calibri" pitchFamily="34" charset="0"/>
                </a:rPr>
                <a:t>3</a:t>
              </a:r>
            </a:p>
          </p:txBody>
        </p:sp>
      </p:grpSp>
      <p:sp>
        <p:nvSpPr>
          <p:cNvPr id="33" name="TextBox 32"/>
          <p:cNvSpPr txBox="1">
            <a:spLocks noChangeArrowheads="1"/>
          </p:cNvSpPr>
          <p:nvPr/>
        </p:nvSpPr>
        <p:spPr bwMode="auto">
          <a:xfrm>
            <a:off x="1219200" y="1965325"/>
            <a:ext cx="6821488" cy="708025"/>
          </a:xfrm>
          <a:prstGeom prst="rect">
            <a:avLst/>
          </a:prstGeom>
          <a:solidFill>
            <a:srgbClr val="17375E"/>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000" dirty="0">
                <a:solidFill>
                  <a:srgbClr val="FFFFFF"/>
                </a:solidFill>
              </a:rPr>
              <a:t>There will be a shift in focus from technical and management  skills to cognitive and leadership skills</a:t>
            </a:r>
          </a:p>
        </p:txBody>
      </p:sp>
      <p:sp>
        <p:nvSpPr>
          <p:cNvPr id="34" name="TextBox 33"/>
          <p:cNvSpPr txBox="1">
            <a:spLocks noChangeArrowheads="1"/>
          </p:cNvSpPr>
          <p:nvPr/>
        </p:nvSpPr>
        <p:spPr bwMode="auto">
          <a:xfrm>
            <a:off x="1219200" y="3827463"/>
            <a:ext cx="6821488" cy="708025"/>
          </a:xfrm>
          <a:prstGeom prst="rect">
            <a:avLst/>
          </a:prstGeom>
          <a:solidFill>
            <a:srgbClr val="17375E"/>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000" dirty="0">
                <a:solidFill>
                  <a:srgbClr val="FFFFFF"/>
                </a:solidFill>
              </a:rPr>
              <a:t>PM education will require an interactive team setting with a skilled facilitator and will emphasize leadership.</a:t>
            </a:r>
          </a:p>
        </p:txBody>
      </p:sp>
      <p:sp>
        <p:nvSpPr>
          <p:cNvPr id="35" name="TextBox 34"/>
          <p:cNvSpPr txBox="1">
            <a:spLocks noChangeArrowheads="1"/>
          </p:cNvSpPr>
          <p:nvPr/>
        </p:nvSpPr>
        <p:spPr bwMode="auto">
          <a:xfrm>
            <a:off x="1219200" y="5659438"/>
            <a:ext cx="6821488" cy="708025"/>
          </a:xfrm>
          <a:prstGeom prst="rect">
            <a:avLst/>
          </a:prstGeom>
          <a:solidFill>
            <a:srgbClr val="17375E"/>
          </a:solidFill>
          <a:ln w="38100">
            <a:solidFill>
              <a:schemeClr val="bg1"/>
            </a:solidFill>
            <a:miter lim="800000"/>
            <a:headEnd/>
            <a:tailEnd/>
          </a:ln>
          <a:effectLst>
            <a:outerShdw dist="20000" dir="5400000" rotWithShape="0">
              <a:srgbClr val="808080">
                <a:alpha val="37999"/>
              </a:srgbClr>
            </a:outerShdw>
          </a:effectLst>
        </p:spPr>
        <p:txBody>
          <a:bodyPr>
            <a:spAutoFit/>
          </a:bodyPr>
          <a:lstStyle/>
          <a:p>
            <a:pPr defTabSz="457200">
              <a:defRPr/>
            </a:pPr>
            <a:r>
              <a:rPr lang="en-US" sz="2000" dirty="0">
                <a:solidFill>
                  <a:srgbClr val="FFFFFF"/>
                </a:solidFill>
              </a:rPr>
              <a:t>The new way of educating PMs can be used to gain insight on the real problems of the organization.</a:t>
            </a:r>
          </a:p>
        </p:txBody>
      </p:sp>
      <p:sp>
        <p:nvSpPr>
          <p:cNvPr id="15" name="TextBox 1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4156942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1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1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4724400"/>
            <a:ext cx="2057400" cy="1143000"/>
          </a:xfrm>
        </p:spPr>
        <p:txBody>
          <a:bodyPr>
            <a:normAutofit fontScale="90000"/>
          </a:bodyPr>
          <a:lstStyle/>
          <a:p>
            <a:r>
              <a:rPr lang="en-US" dirty="0" smtClean="0"/>
              <a:t>1937 SNOW</a:t>
            </a:r>
            <a:br>
              <a:rPr lang="en-US" dirty="0" smtClean="0"/>
            </a:br>
            <a:r>
              <a:rPr lang="en-US" dirty="0" smtClean="0"/>
              <a:t>WHITE</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00088"/>
            <a:ext cx="4038600" cy="540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06705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28600" y="152400"/>
            <a:ext cx="3445933" cy="1143000"/>
          </a:xfrm>
          <a:prstGeom prst="rect">
            <a:avLst/>
          </a:prstGeom>
        </p:spPr>
        <p:txBody>
          <a:bodyPr vert="horz" lIns="45720" rIns="45720" anchor="ctr">
            <a:normAutofit fontScale="90000" lnSpcReduction="20000"/>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smtClean="0"/>
              <a:t>1930’s  Mickey Mouse</a:t>
            </a:r>
            <a:endParaRPr lang="en-US" dirty="0"/>
          </a:p>
        </p:txBody>
      </p:sp>
    </p:spTree>
    <p:extLst>
      <p:ext uri="{BB962C8B-B14F-4D97-AF65-F5344CB8AC3E}">
        <p14:creationId xmlns:p14="http://schemas.microsoft.com/office/powerpoint/2010/main" val="104119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25602"/>
                                        </p:tgtEl>
                                        <p:attrNameLst>
                                          <p:attrName>style.visibility</p:attrName>
                                        </p:attrNameLst>
                                      </p:cBhvr>
                                      <p:to>
                                        <p:strVal val="visible"/>
                                      </p:to>
                                    </p:set>
                                    <p:anim calcmode="lin" valueType="num">
                                      <p:cBhvr>
                                        <p:cTn id="13" dur="1000" fill="hold"/>
                                        <p:tgtEl>
                                          <p:spTgt spid="25602"/>
                                        </p:tgtEl>
                                        <p:attrNameLst>
                                          <p:attrName>ppt_w</p:attrName>
                                        </p:attrNameLst>
                                      </p:cBhvr>
                                      <p:tavLst>
                                        <p:tav tm="0">
                                          <p:val>
                                            <p:fltVal val="0"/>
                                          </p:val>
                                        </p:tav>
                                        <p:tav tm="100000">
                                          <p:val>
                                            <p:strVal val="#ppt_w"/>
                                          </p:val>
                                        </p:tav>
                                      </p:tavLst>
                                    </p:anim>
                                    <p:anim calcmode="lin" valueType="num">
                                      <p:cBhvr>
                                        <p:cTn id="14" dur="1000" fill="hold"/>
                                        <p:tgtEl>
                                          <p:spTgt spid="25602"/>
                                        </p:tgtEl>
                                        <p:attrNameLst>
                                          <p:attrName>ppt_h</p:attrName>
                                        </p:attrNameLst>
                                      </p:cBhvr>
                                      <p:tavLst>
                                        <p:tav tm="0">
                                          <p:val>
                                            <p:fltVal val="0"/>
                                          </p:val>
                                        </p:tav>
                                        <p:tav tm="100000">
                                          <p:val>
                                            <p:strVal val="#ppt_h"/>
                                          </p:val>
                                        </p:tav>
                                      </p:tavLst>
                                    </p:anim>
                                    <p:anim calcmode="lin" valueType="num">
                                      <p:cBhvr>
                                        <p:cTn id="15" dur="1000" fill="hold"/>
                                        <p:tgtEl>
                                          <p:spTgt spid="25602"/>
                                        </p:tgtEl>
                                        <p:attrNameLst>
                                          <p:attrName>style.rotation</p:attrName>
                                        </p:attrNameLst>
                                      </p:cBhvr>
                                      <p:tavLst>
                                        <p:tav tm="0">
                                          <p:val>
                                            <p:fltVal val="90"/>
                                          </p:val>
                                        </p:tav>
                                        <p:tav tm="100000">
                                          <p:val>
                                            <p:fltVal val="0"/>
                                          </p:val>
                                        </p:tav>
                                      </p:tavLst>
                                    </p:anim>
                                    <p:animEffect transition="in" filter="fade">
                                      <p:cBhvr>
                                        <p:cTn id="16"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3" name="Rectangle 105"/>
          <p:cNvSpPr>
            <a:spLocks noGrp="1" noChangeArrowheads="1"/>
          </p:cNvSpPr>
          <p:nvPr>
            <p:ph type="title"/>
          </p:nvPr>
        </p:nvSpPr>
        <p:spPr>
          <a:xfrm>
            <a:off x="1049582" y="168961"/>
            <a:ext cx="3800475" cy="685800"/>
          </a:xfrm>
        </p:spPr>
        <p:txBody>
          <a:bodyPr>
            <a:noAutofit/>
          </a:bodyPr>
          <a:lstStyle/>
          <a:p>
            <a:pPr algn="ctr"/>
            <a:r>
              <a:rPr lang="en-US" sz="4000" dirty="0" smtClean="0">
                <a:solidFill>
                  <a:srgbClr val="FFFF00"/>
                </a:solidFill>
                <a:ea typeface="MS PGothic" pitchFamily="34" charset="-128"/>
              </a:rPr>
              <a:t>What got you HERE</a:t>
            </a:r>
          </a:p>
        </p:txBody>
      </p:sp>
      <p:grpSp>
        <p:nvGrpSpPr>
          <p:cNvPr id="2" name="Group 127"/>
          <p:cNvGrpSpPr>
            <a:grpSpLocks/>
          </p:cNvGrpSpPr>
          <p:nvPr/>
        </p:nvGrpSpPr>
        <p:grpSpPr bwMode="auto">
          <a:xfrm>
            <a:off x="304007" y="1123217"/>
            <a:ext cx="657226" cy="3962400"/>
            <a:chOff x="-16" y="974"/>
            <a:chExt cx="414" cy="2496"/>
          </a:xfrm>
        </p:grpSpPr>
        <p:sp>
          <p:nvSpPr>
            <p:cNvPr id="18479" name="Line 21"/>
            <p:cNvSpPr>
              <a:spLocks noChangeShapeType="1"/>
            </p:cNvSpPr>
            <p:nvPr/>
          </p:nvSpPr>
          <p:spPr bwMode="auto">
            <a:xfrm>
              <a:off x="398" y="974"/>
              <a:ext cx="0" cy="2496"/>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80" name="Rectangle 45"/>
            <p:cNvSpPr>
              <a:spLocks noChangeArrowheads="1"/>
            </p:cNvSpPr>
            <p:nvPr/>
          </p:nvSpPr>
          <p:spPr bwMode="auto">
            <a:xfrm rot="16200000">
              <a:off x="-881" y="2034"/>
              <a:ext cx="213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457200"/>
              <a:r>
                <a:rPr lang="en-US" sz="3600" dirty="0"/>
                <a:t>Future Success</a:t>
              </a:r>
            </a:p>
          </p:txBody>
        </p:sp>
      </p:grpSp>
      <p:grpSp>
        <p:nvGrpSpPr>
          <p:cNvPr id="3" name="Group 126"/>
          <p:cNvGrpSpPr>
            <a:grpSpLocks/>
          </p:cNvGrpSpPr>
          <p:nvPr/>
        </p:nvGrpSpPr>
        <p:grpSpPr bwMode="auto">
          <a:xfrm>
            <a:off x="7742238" y="1123950"/>
            <a:ext cx="730250" cy="4114800"/>
            <a:chOff x="4877" y="988"/>
            <a:chExt cx="460" cy="2592"/>
          </a:xfrm>
        </p:grpSpPr>
        <p:sp>
          <p:nvSpPr>
            <p:cNvPr id="18477" name="Line 46"/>
            <p:cNvSpPr>
              <a:spLocks noChangeShapeType="1"/>
            </p:cNvSpPr>
            <p:nvPr/>
          </p:nvSpPr>
          <p:spPr bwMode="auto">
            <a:xfrm>
              <a:off x="5337" y="988"/>
              <a:ext cx="0" cy="259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78" name="Rectangle 49"/>
            <p:cNvSpPr>
              <a:spLocks noChangeArrowheads="1"/>
            </p:cNvSpPr>
            <p:nvPr/>
          </p:nvSpPr>
          <p:spPr bwMode="auto">
            <a:xfrm rot="16200000" flipH="1">
              <a:off x="4029" y="2081"/>
              <a:ext cx="2102"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457200"/>
              <a:r>
                <a:rPr lang="en-US" sz="3600" dirty="0"/>
                <a:t>Implementation</a:t>
              </a:r>
            </a:p>
          </p:txBody>
        </p:sp>
      </p:grpSp>
      <p:sp>
        <p:nvSpPr>
          <p:cNvPr id="13" name="Rectangle 12"/>
          <p:cNvSpPr/>
          <p:nvPr/>
        </p:nvSpPr>
        <p:spPr>
          <a:xfrm>
            <a:off x="5439508" y="4030"/>
            <a:ext cx="2936875" cy="1015663"/>
          </a:xfrm>
          <a:prstGeom prst="rect">
            <a:avLst/>
          </a:prstGeom>
        </p:spPr>
        <p:txBody>
          <a:bodyPr wrap="square">
            <a:spAutoFit/>
          </a:bodyPr>
          <a:lstStyle/>
          <a:p>
            <a:pPr>
              <a:defRPr/>
            </a:pPr>
            <a:r>
              <a:rPr lang="en-US" sz="3000" b="1" dirty="0">
                <a:solidFill>
                  <a:srgbClr val="FFFF00"/>
                </a:solidFill>
                <a:latin typeface="+mj-lt"/>
                <a:cs typeface="+mj-cs"/>
              </a:rPr>
              <a:t>Won’t get you THERE</a:t>
            </a:r>
          </a:p>
        </p:txBody>
      </p:sp>
      <p:graphicFrame>
        <p:nvGraphicFramePr>
          <p:cNvPr id="14" name="Group 159"/>
          <p:cNvGraphicFramePr>
            <a:graphicFrameLocks/>
          </p:cNvGraphicFramePr>
          <p:nvPr>
            <p:extLst>
              <p:ext uri="{D42A27DB-BD31-4B8C-83A1-F6EECF244321}">
                <p14:modId xmlns:p14="http://schemas.microsoft.com/office/powerpoint/2010/main" val="3816832434"/>
              </p:ext>
            </p:extLst>
          </p:nvPr>
        </p:nvGraphicFramePr>
        <p:xfrm>
          <a:off x="1219200" y="1262422"/>
          <a:ext cx="6324600" cy="5547220"/>
        </p:xfrm>
        <a:graphic>
          <a:graphicData uri="http://schemas.openxmlformats.org/drawingml/2006/table">
            <a:tbl>
              <a:tblPr/>
              <a:tblGrid>
                <a:gridCol w="4298950"/>
                <a:gridCol w="2025650"/>
              </a:tblGrid>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MS PGothic" pitchFamily="34" charset="-128"/>
                          <a:cs typeface="Times New Roman" pitchFamily="18" charset="0"/>
                        </a:rPr>
                        <a:t>Technically multi-disciplined</a:t>
                      </a:r>
                      <a:endParaRPr kumimoji="0" lang="en-US" sz="2000" b="1" i="0" u="none" strike="noStrike" cap="none" normalizeH="0" baseline="0" dirty="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MS PGothic" pitchFamily="34" charset="-128"/>
                          <a:cs typeface="Times New Roman" pitchFamily="18" charset="0"/>
                        </a:rPr>
                        <a:t>TECHNICAL / VIRTUAL</a:t>
                      </a:r>
                      <a:endParaRPr kumimoji="0" lang="en-US" sz="2000" b="0" i="0" u="none" strike="noStrike" cap="none" normalizeH="0" baseline="0" dirty="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MS PGothic" pitchFamily="34" charset="-128"/>
                          <a:cs typeface="Times New Roman" pitchFamily="18" charset="0"/>
                        </a:rPr>
                        <a:t>Practical understanding of technology</a:t>
                      </a:r>
                      <a:endParaRPr kumimoji="0" lang="en-US" sz="2000" b="1" i="0" u="none" strike="noStrike" cap="none" normalizeH="0" baseline="0" dirty="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MS PGothic" pitchFamily="34" charset="-128"/>
                          <a:cs typeface="Times New Roman" pitchFamily="18" charset="0"/>
                        </a:rPr>
                        <a:t>Possesses keen business insight</a:t>
                      </a:r>
                      <a:endParaRPr kumimoji="0" lang="en-US" sz="2000" b="1" i="0" u="none" strike="noStrike" cap="none" normalizeH="0" baseline="0" dirty="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rowSpan="4">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MANAGEMENT</a:t>
                      </a:r>
                      <a:endParaRPr kumimoji="0" lang="en-US" sz="2000" b="0"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Understands project  management</a:t>
                      </a:r>
                      <a:endParaRPr kumimoji="0" lang="en-US" sz="2000" b="1"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Builds knowledge networks</a:t>
                      </a:r>
                      <a:endParaRPr kumimoji="0" lang="en-US" sz="2000" b="1"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Monitors risk continually</a:t>
                      </a:r>
                      <a:endParaRPr kumimoji="0" lang="en-US" sz="2000" b="1"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Makes complex decisions</a:t>
                      </a:r>
                      <a:endParaRPr kumimoji="0" lang="en-US" sz="2000" b="1"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rowSpan="3">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COGNITIVE</a:t>
                      </a:r>
                      <a:endParaRPr kumimoji="0" lang="en-US" sz="2000" b="0"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Calibri" pitchFamily="34" charset="0"/>
                          <a:ea typeface="MS PGothic" pitchFamily="34" charset="-128"/>
                          <a:cs typeface="Times New Roman" pitchFamily="18" charset="0"/>
                        </a:rPr>
                        <a:t>Displays emotional maturity</a:t>
                      </a:r>
                      <a:endParaRPr kumimoji="0" lang="en-US" sz="2000" b="1" i="0" u="none" strike="noStrike" cap="none" normalizeH="0" baseline="0" smtClean="0">
                        <a:ln>
                          <a:noFill/>
                        </a:ln>
                        <a:solidFill>
                          <a:schemeClr val="tx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Communicates effectively</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rPr>
                        <a:t>Leverages diverse thinking</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rowSpan="5">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LEADERSHIP</a:t>
                      </a:r>
                      <a:endParaRPr kumimoji="0" lang="en-US" sz="2000" b="0"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Builds relationships</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Engages others</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Mentors people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r h="396195">
                <a:tc>
                  <a:txBody>
                    <a:bodyPr/>
                    <a:lstStyle/>
                    <a:p>
                      <a:pPr marL="228600" marR="0" lvl="0" indent="-22860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ea typeface="MS PGothic" pitchFamily="34" charset="-128"/>
                          <a:cs typeface="Times New Roman" pitchFamily="18" charset="0"/>
                        </a:rPr>
                        <a:t>Builds trust</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vMerge="1">
                  <a:txBody>
                    <a:bodyPr/>
                    <a:lstStyle/>
                    <a:p>
                      <a:endParaRPr lang="en-US"/>
                    </a:p>
                  </a:txBody>
                  <a:tcPr/>
                </a:tc>
              </a:tr>
            </a:tbl>
          </a:graphicData>
        </a:graphic>
      </p:graphicFrame>
    </p:spTree>
    <p:extLst>
      <p:ext uri="{BB962C8B-B14F-4D97-AF65-F5344CB8AC3E}">
        <p14:creationId xmlns:p14="http://schemas.microsoft.com/office/powerpoint/2010/main" val="284651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7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685800" y="5286375"/>
            <a:ext cx="9906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5800" y="5562600"/>
            <a:ext cx="9906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Oval 29"/>
          <p:cNvSpPr>
            <a:spLocks noChangeArrowheads="1"/>
          </p:cNvSpPr>
          <p:nvPr/>
        </p:nvSpPr>
        <p:spPr bwMode="auto">
          <a:xfrm>
            <a:off x="5822950" y="3530600"/>
            <a:ext cx="136525" cy="139700"/>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pic>
        <p:nvPicPr>
          <p:cNvPr id="194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1" y="152400"/>
            <a:ext cx="6886486"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424238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4*#ppt_w"/>
                                          </p:val>
                                        </p:tav>
                                        <p:tav tm="100000">
                                          <p:val>
                                            <p:strVal val="#ppt_w"/>
                                          </p:val>
                                        </p:tav>
                                      </p:tavLst>
                                    </p:anim>
                                    <p:anim calcmode="lin" valueType="num">
                                      <p:cBhvr>
                                        <p:cTn id="8" dur="500" fill="hold"/>
                                        <p:tgtEl>
                                          <p:spTgt spid="3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1" presetClass="exit"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hidden"/>
                                      </p:to>
                                    </p:set>
                                  </p:childTnLst>
                                </p:cTn>
                              </p:par>
                              <p:par>
                                <p:cTn id="12" presetID="21" presetClass="entr" presetSubtype="1" fill="hold" nodeType="withEffect">
                                  <p:stCondLst>
                                    <p:cond delay="0"/>
                                  </p:stCondLst>
                                  <p:childTnLst>
                                    <p:set>
                                      <p:cBhvr>
                                        <p:cTn id="13" dur="1" fill="hold">
                                          <p:stCondLst>
                                            <p:cond delay="0"/>
                                          </p:stCondLst>
                                        </p:cTn>
                                        <p:tgtEl>
                                          <p:spTgt spid="19462"/>
                                        </p:tgtEl>
                                        <p:attrNameLst>
                                          <p:attrName>style.visibility</p:attrName>
                                        </p:attrNameLst>
                                      </p:cBhvr>
                                      <p:to>
                                        <p:strVal val="visible"/>
                                      </p:to>
                                    </p:set>
                                    <p:animEffect transition="in" filter="wheel(1)">
                                      <p:cBhvr>
                                        <p:cTn id="14"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228600"/>
            <a:ext cx="8258175"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TextBox 1"/>
          <p:cNvSpPr txBox="1">
            <a:spLocks noChangeArrowheads="1"/>
          </p:cNvSpPr>
          <p:nvPr/>
        </p:nvSpPr>
        <p:spPr bwMode="auto">
          <a:xfrm>
            <a:off x="1454150" y="384175"/>
            <a:ext cx="1912938"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0" fontAlgn="base" hangingPunct="0">
              <a:spcBef>
                <a:spcPct val="0"/>
              </a:spcBef>
              <a:spcAft>
                <a:spcPct val="0"/>
              </a:spcAft>
            </a:pPr>
            <a:r>
              <a:rPr lang="en-US" sz="3200" b="1" smtClean="0">
                <a:solidFill>
                  <a:srgbClr val="000000"/>
                </a:solidFill>
                <a:latin typeface="Arial Black" pitchFamily="34" charset="0"/>
              </a:rPr>
              <a:t>PM</a:t>
            </a:r>
          </a:p>
        </p:txBody>
      </p:sp>
    </p:spTree>
    <p:extLst>
      <p:ext uri="{BB962C8B-B14F-4D97-AF65-F5344CB8AC3E}">
        <p14:creationId xmlns:p14="http://schemas.microsoft.com/office/powerpoint/2010/main" val="22875593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05000"/>
            <a:ext cx="8305800" cy="4191000"/>
          </a:xfrm>
        </p:spPr>
        <p:txBody>
          <a:bodyPr>
            <a:normAutofit/>
          </a:bodyPr>
          <a:lstStyle/>
          <a:p>
            <a:r>
              <a:rPr lang="en-US" sz="4400" b="1" dirty="0" smtClean="0"/>
              <a:t>INFORMATION EXCHANGE</a:t>
            </a:r>
          </a:p>
          <a:p>
            <a:endParaRPr lang="en-US" sz="4400" b="1" dirty="0" smtClean="0"/>
          </a:p>
          <a:p>
            <a:r>
              <a:rPr lang="en-US" sz="4400" b="1" dirty="0" smtClean="0"/>
              <a:t>STREAMLINE MATERIALS</a:t>
            </a:r>
          </a:p>
          <a:p>
            <a:endParaRPr lang="en-US" sz="4400" b="1" dirty="0" smtClean="0"/>
          </a:p>
          <a:p>
            <a:r>
              <a:rPr lang="en-US" sz="4400" b="1" dirty="0" smtClean="0"/>
              <a:t>WORKFACE PLANNING</a:t>
            </a:r>
          </a:p>
          <a:p>
            <a:pPr marL="36576" indent="0">
              <a:buNone/>
            </a:pPr>
            <a:endParaRPr lang="en-US" sz="4400" b="1" dirty="0"/>
          </a:p>
          <a:p>
            <a:pPr marL="36576" indent="0">
              <a:buNone/>
            </a:pPr>
            <a:endParaRPr lang="en-US" sz="4400" b="1"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2233"/>
            <a:ext cx="5257800" cy="134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21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93820" y="152400"/>
            <a:ext cx="5715000" cy="944563"/>
          </a:xfrm>
        </p:spPr>
        <p:txBody>
          <a:bodyPr/>
          <a:lstStyle/>
          <a:p>
            <a:r>
              <a:rPr lang="en-US" b="1" dirty="0" smtClean="0">
                <a:solidFill>
                  <a:srgbClr val="FFFF00"/>
                </a:solidFill>
              </a:rPr>
              <a:t>NIST  Aug 2004</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21FF0A68-E036-40C9-AC0F-F39D28816A54}" type="slidenum">
              <a:rPr lang="en-US" smtClean="0"/>
              <a:pPr>
                <a:defRPr/>
              </a:pPr>
              <a:t>34</a:t>
            </a:fld>
            <a:endParaRPr lang="en-US" dirty="0"/>
          </a:p>
        </p:txBody>
      </p:sp>
      <p:pic>
        <p:nvPicPr>
          <p:cNvPr id="2253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3481388" cy="4525963"/>
          </a:xfrm>
          <a:noFill/>
        </p:spPr>
      </p:pic>
      <p:sp>
        <p:nvSpPr>
          <p:cNvPr id="22534" name="TextBox 6"/>
          <p:cNvSpPr txBox="1">
            <a:spLocks noChangeArrowheads="1"/>
          </p:cNvSpPr>
          <p:nvPr/>
        </p:nvSpPr>
        <p:spPr bwMode="auto">
          <a:xfrm>
            <a:off x="3886200" y="182880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p:txBody>
      </p:sp>
      <p:sp>
        <p:nvSpPr>
          <p:cNvPr id="22535" name="Text Box 3"/>
          <p:cNvSpPr txBox="1">
            <a:spLocks noChangeArrowheads="1"/>
          </p:cNvSpPr>
          <p:nvPr/>
        </p:nvSpPr>
        <p:spPr bwMode="auto">
          <a:xfrm>
            <a:off x="3505200" y="1219200"/>
            <a:ext cx="5334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i="1" dirty="0">
                <a:ea typeface="MS PGothic" pitchFamily="34" charset="-128"/>
              </a:rPr>
              <a:t>“The cost of inadequate interoperability in the U.S. capital facilities industry: </a:t>
            </a:r>
            <a:r>
              <a:rPr lang="en-US" sz="4000" b="1" i="1" u="sng" dirty="0">
                <a:solidFill>
                  <a:srgbClr val="FFFF00"/>
                </a:solidFill>
                <a:ea typeface="MS PGothic" pitchFamily="34" charset="-128"/>
              </a:rPr>
              <a:t>$15.8 billion</a:t>
            </a:r>
            <a:r>
              <a:rPr lang="en-US" sz="4000" b="1" i="1" dirty="0">
                <a:solidFill>
                  <a:srgbClr val="FFFF00"/>
                </a:solidFill>
                <a:ea typeface="MS PGothic" pitchFamily="34" charset="-128"/>
              </a:rPr>
              <a:t> </a:t>
            </a:r>
            <a:r>
              <a:rPr lang="en-US" sz="2800" b="1" i="1" dirty="0">
                <a:solidFill>
                  <a:srgbClr val="FFFF00"/>
                </a:solidFill>
                <a:ea typeface="MS PGothic" pitchFamily="34" charset="-128"/>
              </a:rPr>
              <a:t>per year</a:t>
            </a:r>
            <a:r>
              <a:rPr lang="en-US" sz="2800" b="1" i="1" dirty="0">
                <a:ea typeface="MS PGothic" pitchFamily="34" charset="-128"/>
              </a:rPr>
              <a:t>.”</a:t>
            </a:r>
          </a:p>
        </p:txBody>
      </p:sp>
      <p:sp>
        <p:nvSpPr>
          <p:cNvPr id="9" name="TextBox 8"/>
          <p:cNvSpPr txBox="1">
            <a:spLocks noChangeArrowheads="1"/>
          </p:cNvSpPr>
          <p:nvPr/>
        </p:nvSpPr>
        <p:spPr bwMode="auto">
          <a:xfrm>
            <a:off x="2362200" y="3962400"/>
            <a:ext cx="6400800" cy="1446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4400" b="1" dirty="0">
                <a:solidFill>
                  <a:srgbClr val="002060"/>
                </a:solidFill>
              </a:rPr>
              <a:t>TWO THIRDS by </a:t>
            </a:r>
          </a:p>
          <a:p>
            <a:pPr algn="ctr" eaLnBrk="1" hangingPunct="1"/>
            <a:r>
              <a:rPr lang="en-US" sz="4400" b="1" dirty="0">
                <a:solidFill>
                  <a:srgbClr val="002060"/>
                </a:solidFill>
              </a:rPr>
              <a:t>OWNER/OPERATORS</a:t>
            </a:r>
          </a:p>
        </p:txBody>
      </p:sp>
      <p:sp>
        <p:nvSpPr>
          <p:cNvPr id="11" name="Text Box 3"/>
          <p:cNvSpPr txBox="1">
            <a:spLocks noChangeArrowheads="1"/>
          </p:cNvSpPr>
          <p:nvPr/>
        </p:nvSpPr>
        <p:spPr bwMode="auto">
          <a:xfrm>
            <a:off x="609600" y="56388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i="1" dirty="0">
                <a:solidFill>
                  <a:srgbClr val="FFFF00"/>
                </a:solidFill>
                <a:ea typeface="MS PGothic" pitchFamily="34" charset="-128"/>
              </a:rPr>
              <a:t>TIME LAG to KEYPUNCH  -  MONTHS/YEARS</a:t>
            </a:r>
          </a:p>
        </p:txBody>
      </p:sp>
      <p:sp>
        <p:nvSpPr>
          <p:cNvPr id="12" name="TextBox 11"/>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848047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676400" y="0"/>
            <a:ext cx="7010400" cy="944563"/>
          </a:xfrm>
        </p:spPr>
        <p:txBody>
          <a:bodyPr/>
          <a:lstStyle/>
          <a:p>
            <a:endParaRPr lang="en-US" smtClean="0"/>
          </a:p>
        </p:txBody>
      </p:sp>
      <p:sp>
        <p:nvSpPr>
          <p:cNvPr id="23555"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GNOBR SAW3.ppt   J. FISH   June 25, 2009</a:t>
            </a:r>
            <a:endParaRPr lang="en-US"/>
          </a:p>
        </p:txBody>
      </p:sp>
      <p:sp>
        <p:nvSpPr>
          <p:cNvPr id="5" name="Slide Number Placeholder 4"/>
          <p:cNvSpPr>
            <a:spLocks noGrp="1"/>
          </p:cNvSpPr>
          <p:nvPr>
            <p:ph type="sldNum" sz="quarter" idx="11"/>
          </p:nvPr>
        </p:nvSpPr>
        <p:spPr/>
        <p:txBody>
          <a:bodyPr/>
          <a:lstStyle/>
          <a:p>
            <a:pPr>
              <a:defRPr/>
            </a:pPr>
            <a:fld id="{92046E75-41C4-42DE-9AA8-BA0212FA7740}" type="slidenum">
              <a:rPr lang="en-US" smtClean="0"/>
              <a:pPr>
                <a:defRPr/>
              </a:pPr>
              <a:t>35</a:t>
            </a:fld>
            <a:endParaRPr lang="en-US" dirty="0"/>
          </a:p>
        </p:txBody>
      </p:sp>
      <p:pic>
        <p:nvPicPr>
          <p:cNvPr id="235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0"/>
            <a:ext cx="8993188"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5936298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676400" y="0"/>
            <a:ext cx="7010400" cy="944563"/>
          </a:xfrm>
        </p:spPr>
        <p:txBody>
          <a:bodyPr/>
          <a:lstStyle/>
          <a:p>
            <a:r>
              <a:rPr lang="en-US" smtClean="0"/>
              <a:t>INFORMATION SHARING</a:t>
            </a:r>
          </a:p>
        </p:txBody>
      </p:sp>
      <p:sp>
        <p:nvSpPr>
          <p:cNvPr id="5" name="Slide Number Placeholder 4"/>
          <p:cNvSpPr>
            <a:spLocks noGrp="1"/>
          </p:cNvSpPr>
          <p:nvPr>
            <p:ph type="sldNum" sz="quarter" idx="11"/>
          </p:nvPr>
        </p:nvSpPr>
        <p:spPr/>
        <p:txBody>
          <a:bodyPr/>
          <a:lstStyle/>
          <a:p>
            <a:pPr>
              <a:defRPr/>
            </a:pPr>
            <a:fld id="{95D53036-B400-4433-9662-E7A536C24EDF}" type="slidenum">
              <a:rPr lang="en-US" smtClean="0"/>
              <a:pPr>
                <a:defRPr/>
              </a:pPr>
              <a:t>36</a:t>
            </a:fld>
            <a:endParaRPr lang="en-US" dirty="0"/>
          </a:p>
        </p:txBody>
      </p:sp>
      <p:pic>
        <p:nvPicPr>
          <p:cNvPr id="2458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1738" y="990600"/>
            <a:ext cx="7713662" cy="5486400"/>
          </a:xfrm>
          <a:noFill/>
        </p:spPr>
      </p:pic>
      <p:sp>
        <p:nvSpPr>
          <p:cNvPr id="6" name="Footer Placeholder 4"/>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2010-11-18 PMI BR WASTE  J. FISH</a:t>
            </a:r>
          </a:p>
        </p:txBody>
      </p:sp>
    </p:spTree>
    <p:extLst>
      <p:ext uri="{BB962C8B-B14F-4D97-AF65-F5344CB8AC3E}">
        <p14:creationId xmlns:p14="http://schemas.microsoft.com/office/powerpoint/2010/main" val="115015551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76400" y="0"/>
            <a:ext cx="7010400" cy="944563"/>
          </a:xfrm>
        </p:spPr>
        <p:txBody>
          <a:bodyPr/>
          <a:lstStyle/>
          <a:p>
            <a:endParaRPr lang="en-US" smtClean="0"/>
          </a:p>
        </p:txBody>
      </p:sp>
      <p:sp>
        <p:nvSpPr>
          <p:cNvPr id="25603"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1"/>
          </p:nvPr>
        </p:nvSpPr>
        <p:spPr/>
        <p:txBody>
          <a:bodyPr/>
          <a:lstStyle/>
          <a:p>
            <a:pPr>
              <a:defRPr/>
            </a:pPr>
            <a:fld id="{A94750AA-2CAA-453C-8157-A0CC823DFA91}" type="slidenum">
              <a:rPr lang="en-US" smtClean="0"/>
              <a:pPr>
                <a:defRPr/>
              </a:pPr>
              <a:t>37</a:t>
            </a:fld>
            <a:endParaRPr lang="en-US" dirty="0"/>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14400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10"/>
          </p:nvPr>
        </p:nvSpPr>
        <p:spPr bwMode="auto">
          <a:xfrm>
            <a:off x="457200" y="6422064"/>
            <a:ext cx="2514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2010-11-18 PMI BR WASTE  J. FISH</a:t>
            </a:r>
          </a:p>
        </p:txBody>
      </p:sp>
      <p:sp>
        <p:nvSpPr>
          <p:cNvPr id="2" name="TextBox 1"/>
          <p:cNvSpPr txBox="1"/>
          <p:nvPr/>
        </p:nvSpPr>
        <p:spPr>
          <a:xfrm>
            <a:off x="6705600" y="3454360"/>
            <a:ext cx="2286000" cy="646331"/>
          </a:xfrm>
          <a:prstGeom prst="rect">
            <a:avLst/>
          </a:prstGeom>
          <a:solidFill>
            <a:srgbClr val="002060"/>
          </a:solidFill>
        </p:spPr>
        <p:txBody>
          <a:bodyPr wrap="square" rtlCol="0">
            <a:spAutoFit/>
          </a:bodyPr>
          <a:lstStyle/>
          <a:p>
            <a:pPr algn="ctr"/>
            <a:r>
              <a:rPr lang="en-US" dirty="0" smtClean="0"/>
              <a:t>OWNER LIFE CYCLE SYSTEM</a:t>
            </a:r>
            <a:endParaRPr lang="en-US" dirty="0"/>
          </a:p>
        </p:txBody>
      </p:sp>
      <p:sp>
        <p:nvSpPr>
          <p:cNvPr id="3" name="Rectangle 2"/>
          <p:cNvSpPr/>
          <p:nvPr/>
        </p:nvSpPr>
        <p:spPr>
          <a:xfrm>
            <a:off x="7543800" y="2895600"/>
            <a:ext cx="1219200" cy="558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40064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8077200" cy="1524000"/>
          </a:xfrm>
        </p:spPr>
        <p:txBody>
          <a:bodyPr/>
          <a:lstStyle/>
          <a:p>
            <a:r>
              <a:rPr lang="en-US" sz="3600" b="1" dirty="0" smtClean="0">
                <a:solidFill>
                  <a:schemeClr val="tx1"/>
                </a:solidFill>
                <a:latin typeface="+mn-lt"/>
              </a:rPr>
              <a:t>Realizing </a:t>
            </a:r>
            <a:r>
              <a:rPr lang="en-US" sz="3600" b="1" dirty="0">
                <a:solidFill>
                  <a:schemeClr val="tx1"/>
                </a:solidFill>
                <a:latin typeface="+mn-lt"/>
              </a:rPr>
              <a:t>Productivity Improvement T</a:t>
            </a:r>
            <a:r>
              <a:rPr lang="en-US" sz="3600" b="1" dirty="0" smtClean="0">
                <a:solidFill>
                  <a:schemeClr val="tx1"/>
                </a:solidFill>
                <a:latin typeface="+mn-lt"/>
              </a:rPr>
              <a:t>hrough Integrated Automated Procurement &amp; Supply Networks  </a:t>
            </a:r>
            <a:endParaRPr lang="en-US" sz="3600" b="1" dirty="0">
              <a:solidFill>
                <a:schemeClr val="tx1"/>
              </a:solidFill>
              <a:latin typeface="+mn-lt"/>
            </a:endParaRPr>
          </a:p>
        </p:txBody>
      </p:sp>
      <p:sp>
        <p:nvSpPr>
          <p:cNvPr id="4" name="Content Placeholder 5"/>
          <p:cNvSpPr txBox="1">
            <a:spLocks/>
          </p:cNvSpPr>
          <p:nvPr/>
        </p:nvSpPr>
        <p:spPr>
          <a:xfrm>
            <a:off x="6426588" y="5410200"/>
            <a:ext cx="2743200" cy="12954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smtClean="0">
                <a:solidFill>
                  <a:schemeClr val="bg1"/>
                </a:solidFill>
              </a:rPr>
              <a:t>Reg Hunter</a:t>
            </a:r>
          </a:p>
          <a:p>
            <a:pPr marL="0" indent="0">
              <a:buFont typeface="Arial" pitchFamily="34" charset="0"/>
              <a:buNone/>
            </a:pPr>
            <a:r>
              <a:rPr lang="en-US" sz="1600" dirty="0" smtClean="0">
                <a:solidFill>
                  <a:schemeClr val="bg1"/>
                </a:solidFill>
              </a:rPr>
              <a:t>Sr. Program Director, Fiatech</a:t>
            </a:r>
          </a:p>
          <a:p>
            <a:pPr marL="0" indent="0">
              <a:buFont typeface="Arial" pitchFamily="34" charset="0"/>
              <a:buNone/>
            </a:pPr>
            <a:r>
              <a:rPr lang="en-US" sz="1600" dirty="0" err="1" smtClean="0">
                <a:solidFill>
                  <a:schemeClr val="bg1"/>
                </a:solidFill>
              </a:rPr>
              <a:t>Hunter@Fiatech.org</a:t>
            </a:r>
            <a:endParaRPr lang="en-US" sz="1600" dirty="0" smtClean="0">
              <a:solidFill>
                <a:schemeClr val="bg1"/>
              </a:solidFill>
            </a:endParaRPr>
          </a:p>
          <a:p>
            <a:pPr marL="0" indent="0">
              <a:buFont typeface="Arial" pitchFamily="34" charset="0"/>
              <a:buNone/>
            </a:pPr>
            <a:r>
              <a:rPr lang="en-US" sz="1600" dirty="0" smtClean="0">
                <a:solidFill>
                  <a:schemeClr val="bg1"/>
                </a:solidFill>
              </a:rPr>
              <a:t>512/992-8328</a:t>
            </a:r>
            <a:endParaRPr lang="en-US" sz="1600" dirty="0">
              <a:solidFill>
                <a:schemeClr val="bg1"/>
              </a:solidFill>
            </a:endParaRPr>
          </a:p>
        </p:txBody>
      </p:sp>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397471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79400"/>
            <a:ext cx="83820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gn="ctr"/>
            <a:r>
              <a:rPr lang="en-US" sz="4800" b="1" dirty="0" smtClean="0">
                <a:solidFill>
                  <a:srgbClr val="FFFF00"/>
                </a:solidFill>
                <a:latin typeface="+mn-lt"/>
              </a:rPr>
              <a:t>Member Motivation  </a:t>
            </a:r>
            <a:endParaRPr lang="en-US" sz="4800" b="1" dirty="0">
              <a:solidFill>
                <a:srgbClr val="FFFF00"/>
              </a:solidFill>
              <a:latin typeface="+mn-lt"/>
            </a:endParaRPr>
          </a:p>
        </p:txBody>
      </p:sp>
      <p:sp>
        <p:nvSpPr>
          <p:cNvPr id="3" name="Text Placeholder 2"/>
          <p:cNvSpPr>
            <a:spLocks noGrp="1"/>
          </p:cNvSpPr>
          <p:nvPr>
            <p:ph type="body" sz="quarter" idx="10"/>
          </p:nvPr>
        </p:nvSpPr>
        <p:spPr>
          <a:xfrm>
            <a:off x="381000" y="1143000"/>
            <a:ext cx="8382000" cy="2362200"/>
          </a:xfrm>
          <a:solidFill>
            <a:schemeClr val="bg1"/>
          </a:solidFill>
        </p:spPr>
        <p:txBody>
          <a:bodyPr wrap="square" numCol="1" anchor="t" anchorCtr="0" compatLnSpc="1">
            <a:prstTxWarp prst="textNoShape">
              <a:avLst/>
            </a:prstTxWarp>
            <a:normAutofit fontScale="92500" lnSpcReduction="10000"/>
          </a:bodyPr>
          <a:lstStyle/>
          <a:p>
            <a:pPr marL="338138" indent="-230188">
              <a:spcBef>
                <a:spcPct val="0"/>
              </a:spcBef>
              <a:spcAft>
                <a:spcPts val="1400"/>
              </a:spcAft>
              <a:buSzPct val="170000"/>
              <a:buFont typeface="Arial" charset="0"/>
              <a:buChar char="•"/>
            </a:pPr>
            <a:r>
              <a:rPr lang="en-US" sz="2400" dirty="0" smtClean="0">
                <a:solidFill>
                  <a:schemeClr val="tx1"/>
                </a:solidFill>
                <a:latin typeface="+mn-lt"/>
                <a:cs typeface="Arial" charset="0"/>
              </a:rPr>
              <a:t>Study </a:t>
            </a:r>
            <a:r>
              <a:rPr lang="en-US" sz="2400" dirty="0">
                <a:solidFill>
                  <a:schemeClr val="tx1"/>
                </a:solidFill>
                <a:latin typeface="+mn-lt"/>
                <a:cs typeface="Arial" charset="0"/>
              </a:rPr>
              <a:t>by </a:t>
            </a:r>
            <a:r>
              <a:rPr lang="en-US" sz="2400" dirty="0" smtClean="0">
                <a:solidFill>
                  <a:schemeClr val="tx1"/>
                </a:solidFill>
                <a:latin typeface="+mn-lt"/>
                <a:cs typeface="Arial" charset="0"/>
              </a:rPr>
              <a:t>Marsh </a:t>
            </a:r>
            <a:r>
              <a:rPr lang="en-US" sz="2400" dirty="0">
                <a:solidFill>
                  <a:schemeClr val="tx1"/>
                </a:solidFill>
                <a:latin typeface="+mn-lt"/>
                <a:cs typeface="Arial" charset="0"/>
              </a:rPr>
              <a:t>showed that the construction industry only invests 0.15% of its costs in materials management and control, versus 1% for the manufacturing </a:t>
            </a:r>
            <a:r>
              <a:rPr lang="en-US" sz="2400" dirty="0" smtClean="0">
                <a:solidFill>
                  <a:schemeClr val="tx1"/>
                </a:solidFill>
                <a:latin typeface="+mn-lt"/>
                <a:cs typeface="Arial" charset="0"/>
              </a:rPr>
              <a:t>industry</a:t>
            </a:r>
            <a:endParaRPr lang="en-US" sz="2400" dirty="0">
              <a:solidFill>
                <a:schemeClr val="tx1"/>
              </a:solidFill>
              <a:latin typeface="+mn-lt"/>
              <a:cs typeface="Arial" charset="0"/>
            </a:endParaRPr>
          </a:p>
          <a:p>
            <a:pPr marL="338138" indent="-230188">
              <a:spcBef>
                <a:spcPct val="0"/>
              </a:spcBef>
              <a:spcAft>
                <a:spcPts val="1400"/>
              </a:spcAft>
              <a:buSzPct val="170000"/>
              <a:buFont typeface="Arial" charset="0"/>
              <a:buChar char="•"/>
            </a:pPr>
            <a:r>
              <a:rPr lang="en-US" sz="2400" dirty="0" smtClean="0">
                <a:solidFill>
                  <a:schemeClr val="tx1"/>
                </a:solidFill>
                <a:latin typeface="+mn-lt"/>
                <a:cs typeface="Arial" charset="0"/>
              </a:rPr>
              <a:t>Construction Industry Institute (CII)</a:t>
            </a:r>
            <a:r>
              <a:rPr lang="en-US" sz="2400" dirty="0">
                <a:solidFill>
                  <a:schemeClr val="tx1"/>
                </a:solidFill>
                <a:latin typeface="+mn-lt"/>
                <a:cs typeface="Arial" charset="0"/>
              </a:rPr>
              <a:t> </a:t>
            </a:r>
            <a:r>
              <a:rPr lang="en-US" sz="2400" dirty="0" smtClean="0">
                <a:solidFill>
                  <a:schemeClr val="tx1"/>
                </a:solidFill>
                <a:latin typeface="+mn-lt"/>
                <a:cs typeface="Arial" charset="0"/>
              </a:rPr>
              <a:t>studies </a:t>
            </a:r>
            <a:r>
              <a:rPr lang="en-US" sz="2400" dirty="0">
                <a:solidFill>
                  <a:schemeClr val="tx1"/>
                </a:solidFill>
                <a:latin typeface="+mn-lt"/>
                <a:cs typeface="Arial" charset="0"/>
              </a:rPr>
              <a:t>have shown that materials and installed equipment can comprise 50-60% of a project</a:t>
            </a:r>
            <a:r>
              <a:rPr lang="ja-JP" altLang="en-US" sz="2400" dirty="0">
                <a:solidFill>
                  <a:schemeClr val="tx1"/>
                </a:solidFill>
                <a:latin typeface="+mn-lt"/>
                <a:cs typeface="Arial" charset="0"/>
              </a:rPr>
              <a:t>’</a:t>
            </a:r>
            <a:r>
              <a:rPr lang="en-US" sz="2400" dirty="0">
                <a:solidFill>
                  <a:schemeClr val="tx1"/>
                </a:solidFill>
                <a:latin typeface="+mn-lt"/>
                <a:cs typeface="Arial" charset="0"/>
              </a:rPr>
              <a:t>s total cost and control 80% of its schedule </a:t>
            </a:r>
          </a:p>
          <a:p>
            <a:pPr>
              <a:buFont typeface="Arial" charset="0"/>
              <a:buChar char="•"/>
            </a:pPr>
            <a:endParaRPr lang="en-US" sz="2400" dirty="0">
              <a:solidFill>
                <a:srgbClr val="0B344C"/>
              </a:solidFill>
              <a:latin typeface="+mn-lt"/>
            </a:endParaRPr>
          </a:p>
        </p:txBody>
      </p:sp>
      <p:sp>
        <p:nvSpPr>
          <p:cNvPr id="4" name="Rounded Rectangle 3"/>
          <p:cNvSpPr>
            <a:spLocks noChangeArrowheads="1"/>
          </p:cNvSpPr>
          <p:nvPr/>
        </p:nvSpPr>
        <p:spPr bwMode="auto">
          <a:xfrm>
            <a:off x="304800" y="4973506"/>
            <a:ext cx="8686800" cy="817694"/>
          </a:xfrm>
          <a:prstGeom prst="roundRect">
            <a:avLst>
              <a:gd name="adj" fmla="val 16667"/>
            </a:avLst>
          </a:prstGeom>
          <a:solidFill>
            <a:schemeClr val="accent1">
              <a:lumMod val="20000"/>
              <a:lumOff val="80000"/>
            </a:schemeClr>
          </a:solidFill>
          <a:ln w="28575" cmpd="sng">
            <a:solidFill>
              <a:schemeClr val="tx2">
                <a:lumMod val="75000"/>
              </a:schemeClr>
            </a:solidFill>
            <a:round/>
            <a:headEnd/>
            <a:tailEnd/>
          </a:ln>
          <a:effectLst>
            <a:outerShdw blurRad="63500" dist="38100" dir="2700000" algn="tl" rotWithShape="0">
              <a:srgbClr val="000000">
                <a:alpha val="39999"/>
              </a:srgbClr>
            </a:outerShdw>
          </a:effectLst>
          <a:extLst/>
        </p:spPr>
        <p:txBody>
          <a:bodyPr anchor="ctr"/>
          <a:lstStyle/>
          <a:p>
            <a:pPr algn="ctr" fontAlgn="auto">
              <a:spcBef>
                <a:spcPts val="0"/>
              </a:spcBef>
              <a:spcAft>
                <a:spcPts val="0"/>
              </a:spcAft>
              <a:defRPr/>
            </a:pPr>
            <a:r>
              <a:rPr lang="en-US" sz="2400" dirty="0">
                <a:solidFill>
                  <a:schemeClr val="bg1"/>
                </a:solidFill>
                <a:cs typeface="Arial"/>
              </a:rPr>
              <a:t>Fiatech </a:t>
            </a:r>
            <a:r>
              <a:rPr lang="en-US" sz="2400" dirty="0" smtClean="0">
                <a:solidFill>
                  <a:schemeClr val="bg1"/>
                </a:solidFill>
                <a:cs typeface="Arial"/>
              </a:rPr>
              <a:t>members have set Integrated Automated Procurement </a:t>
            </a:r>
            <a:r>
              <a:rPr lang="en-US" sz="2800" b="1" dirty="0">
                <a:solidFill>
                  <a:schemeClr val="bg1"/>
                </a:solidFill>
                <a:cs typeface="Arial"/>
              </a:rPr>
              <a:t>&amp; Materials Management as a strategic priority</a:t>
            </a:r>
          </a:p>
        </p:txBody>
      </p:sp>
      <p:sp>
        <p:nvSpPr>
          <p:cNvPr id="5" name="Striped Right Arrow 4"/>
          <p:cNvSpPr/>
          <p:nvPr/>
        </p:nvSpPr>
        <p:spPr>
          <a:xfrm rot="5400000">
            <a:off x="4169419" y="3352291"/>
            <a:ext cx="1033761" cy="1904999"/>
          </a:xfrm>
          <a:prstGeom prst="stripedRightArrow">
            <a:avLst>
              <a:gd name="adj1" fmla="val 64186"/>
              <a:gd name="adj2" fmla="val 41876"/>
            </a:avLst>
          </a:prstGeom>
          <a:gradFill>
            <a:gsLst>
              <a:gs pos="0">
                <a:srgbClr val="4C9EFC"/>
              </a:gs>
              <a:gs pos="26000">
                <a:srgbClr val="DFE7FF"/>
              </a:gs>
            </a:gsLst>
            <a:lin ang="10140000" scaled="0"/>
          </a:gradFill>
          <a:ln w="28575" cmpd="sng">
            <a:solidFill>
              <a:srgbClr val="2345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114801" y="3878759"/>
            <a:ext cx="1167983" cy="769441"/>
          </a:xfrm>
          <a:prstGeom prst="rect">
            <a:avLst/>
          </a:prstGeom>
          <a:noFill/>
        </p:spPr>
        <p:txBody>
          <a:bodyPr wrap="none" rtlCol="0">
            <a:spAutoFit/>
          </a:bodyPr>
          <a:lstStyle/>
          <a:p>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80%</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TextBox 6"/>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7272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4953000" cy="1143000"/>
          </a:xfrm>
        </p:spPr>
        <p:txBody>
          <a:bodyPr>
            <a:normAutofit/>
          </a:bodyPr>
          <a:lstStyle/>
          <a:p>
            <a:r>
              <a:rPr lang="en-US" sz="4800" b="1" dirty="0" smtClean="0">
                <a:solidFill>
                  <a:srgbClr val="FFFF00"/>
                </a:solidFill>
              </a:rPr>
              <a:t>RETHINK</a:t>
            </a:r>
            <a:endParaRPr lang="en-US" sz="4800" b="1" dirty="0">
              <a:solidFill>
                <a:srgbClr val="FFFF00"/>
              </a:solidFill>
            </a:endParaRPr>
          </a:p>
        </p:txBody>
      </p:sp>
      <p:sp>
        <p:nvSpPr>
          <p:cNvPr id="3" name="Content Placeholder 2"/>
          <p:cNvSpPr>
            <a:spLocks noGrp="1"/>
          </p:cNvSpPr>
          <p:nvPr>
            <p:ph idx="1"/>
          </p:nvPr>
        </p:nvSpPr>
        <p:spPr>
          <a:xfrm>
            <a:off x="304800" y="838200"/>
            <a:ext cx="8686800" cy="5638800"/>
          </a:xfrm>
        </p:spPr>
        <p:txBody>
          <a:bodyPr>
            <a:normAutofit fontScale="85000" lnSpcReduction="20000"/>
          </a:bodyPr>
          <a:lstStyle/>
          <a:p>
            <a:r>
              <a:rPr lang="en-US" b="1" dirty="0" smtClean="0">
                <a:solidFill>
                  <a:schemeClr val="accent2">
                    <a:lumMod val="60000"/>
                    <a:lumOff val="40000"/>
                  </a:schemeClr>
                </a:solidFill>
              </a:rPr>
              <a:t>EDUCATION</a:t>
            </a:r>
            <a:r>
              <a:rPr lang="en-US" b="1" dirty="0" smtClean="0">
                <a:solidFill>
                  <a:srgbClr val="FFC000"/>
                </a:solidFill>
              </a:rPr>
              <a:t>:</a:t>
            </a:r>
            <a:r>
              <a:rPr lang="en-US" dirty="0" smtClean="0"/>
              <a:t>  Khan Academy  </a:t>
            </a:r>
            <a:r>
              <a:rPr lang="en-US" dirty="0" err="1" smtClean="0"/>
              <a:t>Edx</a:t>
            </a:r>
            <a:endParaRPr lang="en-US" dirty="0" smtClean="0"/>
          </a:p>
          <a:p>
            <a:r>
              <a:rPr lang="en-US" b="1" dirty="0" smtClean="0">
                <a:solidFill>
                  <a:srgbClr val="00B050"/>
                </a:solidFill>
              </a:rPr>
              <a:t>DEPARTMENT STORES:  </a:t>
            </a:r>
            <a:r>
              <a:rPr lang="en-US" dirty="0" smtClean="0"/>
              <a:t>Apple, </a:t>
            </a:r>
            <a:r>
              <a:rPr lang="en-US" dirty="0" err="1" smtClean="0"/>
              <a:t>jcp</a:t>
            </a:r>
            <a:endParaRPr lang="en-US" dirty="0" smtClean="0"/>
          </a:p>
          <a:p>
            <a:r>
              <a:rPr lang="en-US" b="1" dirty="0" smtClean="0">
                <a:solidFill>
                  <a:schemeClr val="accent2">
                    <a:lumMod val="60000"/>
                    <a:lumOff val="40000"/>
                  </a:schemeClr>
                </a:solidFill>
              </a:rPr>
              <a:t>PHONE: </a:t>
            </a:r>
            <a:r>
              <a:rPr lang="en-US" dirty="0" smtClean="0"/>
              <a:t>Wireless VOIP Smart Remote Control/Access</a:t>
            </a:r>
          </a:p>
          <a:p>
            <a:r>
              <a:rPr lang="en-US" b="1" dirty="0" smtClean="0">
                <a:solidFill>
                  <a:srgbClr val="00B050"/>
                </a:solidFill>
              </a:rPr>
              <a:t>ENTERTAINMENT:  </a:t>
            </a:r>
            <a:r>
              <a:rPr lang="en-US" dirty="0" smtClean="0"/>
              <a:t>Cable vs. Broadband </a:t>
            </a:r>
            <a:r>
              <a:rPr lang="en-US" sz="2400" dirty="0" smtClean="0"/>
              <a:t>(Netflix, iTunes)</a:t>
            </a:r>
            <a:endParaRPr lang="en-US" dirty="0" smtClean="0"/>
          </a:p>
          <a:p>
            <a:r>
              <a:rPr lang="en-US" b="1" dirty="0" smtClean="0">
                <a:solidFill>
                  <a:schemeClr val="accent2">
                    <a:lumMod val="60000"/>
                    <a:lumOff val="40000"/>
                  </a:schemeClr>
                </a:solidFill>
              </a:rPr>
              <a:t>ENERGY:  </a:t>
            </a:r>
            <a:r>
              <a:rPr lang="en-US" dirty="0" smtClean="0"/>
              <a:t>Cheap Natural Gas – Abundant </a:t>
            </a:r>
            <a:r>
              <a:rPr lang="en-US" dirty="0" smtClean="0"/>
              <a:t>Oil - </a:t>
            </a:r>
            <a:r>
              <a:rPr lang="en-US" dirty="0" err="1" smtClean="0"/>
              <a:t>Frac</a:t>
            </a:r>
            <a:endParaRPr lang="en-US" dirty="0" smtClean="0"/>
          </a:p>
          <a:p>
            <a:r>
              <a:rPr lang="en-US" b="1" dirty="0" smtClean="0">
                <a:solidFill>
                  <a:srgbClr val="00B050"/>
                </a:solidFill>
              </a:rPr>
              <a:t>GRID:  </a:t>
            </a:r>
            <a:r>
              <a:rPr lang="en-US" dirty="0" smtClean="0"/>
              <a:t>Decentralized Power Generation</a:t>
            </a:r>
          </a:p>
          <a:p>
            <a:r>
              <a:rPr lang="en-US" b="1" dirty="0" smtClean="0">
                <a:solidFill>
                  <a:schemeClr val="accent2">
                    <a:lumMod val="60000"/>
                    <a:lumOff val="40000"/>
                  </a:schemeClr>
                </a:solidFill>
              </a:rPr>
              <a:t>TRANSPORTATION:  </a:t>
            </a:r>
            <a:r>
              <a:rPr lang="en-US" dirty="0" smtClean="0"/>
              <a:t>Driverless </a:t>
            </a:r>
            <a:r>
              <a:rPr lang="en-US" dirty="0" smtClean="0"/>
              <a:t>Trucks/Cars/Electric</a:t>
            </a:r>
            <a:endParaRPr lang="en-US" dirty="0" smtClean="0"/>
          </a:p>
          <a:p>
            <a:r>
              <a:rPr lang="en-US" b="1" dirty="0" smtClean="0">
                <a:solidFill>
                  <a:srgbClr val="00B050"/>
                </a:solidFill>
              </a:rPr>
              <a:t>MANUFACTURING: </a:t>
            </a:r>
            <a:r>
              <a:rPr lang="en-US" dirty="0" smtClean="0"/>
              <a:t>In-Sourcing, </a:t>
            </a:r>
            <a:r>
              <a:rPr lang="en-US" dirty="0" smtClean="0"/>
              <a:t>Light Out</a:t>
            </a:r>
            <a:endParaRPr lang="en-US" dirty="0" smtClean="0"/>
          </a:p>
          <a:p>
            <a:r>
              <a:rPr lang="en-US" b="1" dirty="0">
                <a:solidFill>
                  <a:schemeClr val="accent2">
                    <a:lumMod val="60000"/>
                    <a:lumOff val="40000"/>
                  </a:schemeClr>
                </a:solidFill>
              </a:rPr>
              <a:t>3D PRINTERS </a:t>
            </a:r>
            <a:r>
              <a:rPr lang="en-US" dirty="0"/>
              <a:t>– Decentralized Manufacturing</a:t>
            </a:r>
          </a:p>
          <a:p>
            <a:r>
              <a:rPr lang="en-US" b="1" dirty="0" smtClean="0">
                <a:solidFill>
                  <a:srgbClr val="00B050"/>
                </a:solidFill>
              </a:rPr>
              <a:t>CONSTRUCTION:</a:t>
            </a:r>
            <a:r>
              <a:rPr lang="en-US" dirty="0" smtClean="0"/>
              <a:t>  Think Manufacturing</a:t>
            </a:r>
          </a:p>
          <a:p>
            <a:r>
              <a:rPr lang="en-US" b="1" dirty="0" smtClean="0">
                <a:solidFill>
                  <a:schemeClr val="accent2">
                    <a:lumMod val="60000"/>
                    <a:lumOff val="40000"/>
                  </a:schemeClr>
                </a:solidFill>
              </a:rPr>
              <a:t>ENGINEERING:  </a:t>
            </a:r>
            <a:r>
              <a:rPr lang="en-US" dirty="0" smtClean="0"/>
              <a:t>Discipline Roles, </a:t>
            </a:r>
            <a:r>
              <a:rPr lang="en-US" dirty="0" smtClean="0"/>
              <a:t>Data Centric</a:t>
            </a:r>
            <a:endParaRPr lang="en-US" dirty="0" smtClean="0"/>
          </a:p>
          <a:p>
            <a:r>
              <a:rPr lang="en-US" b="1" dirty="0" smtClean="0">
                <a:solidFill>
                  <a:srgbClr val="00B050"/>
                </a:solidFill>
              </a:rPr>
              <a:t>DELIVERABLES:  </a:t>
            </a:r>
            <a:r>
              <a:rPr lang="en-US" dirty="0" smtClean="0"/>
              <a:t>Assembly Instructions</a:t>
            </a:r>
          </a:p>
          <a:p>
            <a:r>
              <a:rPr lang="en-US" b="1" dirty="0" smtClean="0">
                <a:solidFill>
                  <a:schemeClr val="accent2">
                    <a:lumMod val="60000"/>
                    <a:lumOff val="40000"/>
                  </a:schemeClr>
                </a:solidFill>
              </a:rPr>
              <a:t>DEFENSE: </a:t>
            </a:r>
            <a:r>
              <a:rPr lang="en-US" dirty="0" smtClean="0"/>
              <a:t>Iron Dome, Robots, Drones</a:t>
            </a:r>
          </a:p>
          <a:p>
            <a:pPr marL="36576" indent="0" algn="ctr">
              <a:buNone/>
            </a:pPr>
            <a:endParaRPr lang="en-US" dirty="0" smtClean="0"/>
          </a:p>
          <a:p>
            <a:endParaRPr lang="en-US" dirty="0" smtClean="0"/>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6551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1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1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left)">
                                      <p:cBhvr>
                                        <p:cTn id="62" dur="10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left)">
                                      <p:cBhvr>
                                        <p:cTn id="67"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001713" y="1816100"/>
            <a:ext cx="3635375" cy="2779713"/>
            <a:chOff x="434" y="1152"/>
            <a:chExt cx="2291" cy="1751"/>
          </a:xfrm>
        </p:grpSpPr>
        <p:sp>
          <p:nvSpPr>
            <p:cNvPr id="7181" name="Freeform 4"/>
            <p:cNvSpPr>
              <a:spLocks/>
            </p:cNvSpPr>
            <p:nvPr/>
          </p:nvSpPr>
          <p:spPr bwMode="auto">
            <a:xfrm>
              <a:off x="434" y="2086"/>
              <a:ext cx="109" cy="817"/>
            </a:xfrm>
            <a:custGeom>
              <a:avLst/>
              <a:gdLst>
                <a:gd name="T0" fmla="*/ 109 w 109"/>
                <a:gd name="T1" fmla="*/ 181 h 817"/>
                <a:gd name="T2" fmla="*/ 90 w 109"/>
                <a:gd name="T3" fmla="*/ 163 h 817"/>
                <a:gd name="T4" fmla="*/ 54 w 109"/>
                <a:gd name="T5" fmla="*/ 127 h 817"/>
                <a:gd name="T6" fmla="*/ 36 w 109"/>
                <a:gd name="T7" fmla="*/ 109 h 817"/>
                <a:gd name="T8" fmla="*/ 18 w 109"/>
                <a:gd name="T9" fmla="*/ 91 h 817"/>
                <a:gd name="T10" fmla="*/ 0 w 109"/>
                <a:gd name="T11" fmla="*/ 72 h 817"/>
                <a:gd name="T12" fmla="*/ 0 w 109"/>
                <a:gd name="T13" fmla="*/ 54 h 817"/>
                <a:gd name="T14" fmla="*/ 0 w 109"/>
                <a:gd name="T15" fmla="*/ 18 h 817"/>
                <a:gd name="T16" fmla="*/ 0 w 109"/>
                <a:gd name="T17" fmla="*/ 0 h 817"/>
                <a:gd name="T18" fmla="*/ 0 w 109"/>
                <a:gd name="T19" fmla="*/ 636 h 817"/>
                <a:gd name="T20" fmla="*/ 0 w 109"/>
                <a:gd name="T21" fmla="*/ 654 h 817"/>
                <a:gd name="T22" fmla="*/ 0 w 109"/>
                <a:gd name="T23" fmla="*/ 690 h 817"/>
                <a:gd name="T24" fmla="*/ 0 w 109"/>
                <a:gd name="T25" fmla="*/ 708 h 817"/>
                <a:gd name="T26" fmla="*/ 18 w 109"/>
                <a:gd name="T27" fmla="*/ 726 h 817"/>
                <a:gd name="T28" fmla="*/ 36 w 109"/>
                <a:gd name="T29" fmla="*/ 745 h 817"/>
                <a:gd name="T30" fmla="*/ 54 w 109"/>
                <a:gd name="T31" fmla="*/ 763 h 817"/>
                <a:gd name="T32" fmla="*/ 90 w 109"/>
                <a:gd name="T33" fmla="*/ 799 h 817"/>
                <a:gd name="T34" fmla="*/ 109 w 109"/>
                <a:gd name="T35" fmla="*/ 817 h 817"/>
                <a:gd name="T36" fmla="*/ 109 w 109"/>
                <a:gd name="T37" fmla="*/ 181 h 8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817"/>
                <a:gd name="T59" fmla="*/ 109 w 109"/>
                <a:gd name="T60" fmla="*/ 817 h 8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817">
                  <a:moveTo>
                    <a:pt x="109" y="181"/>
                  </a:moveTo>
                  <a:lnTo>
                    <a:pt x="90" y="163"/>
                  </a:lnTo>
                  <a:lnTo>
                    <a:pt x="54" y="127"/>
                  </a:lnTo>
                  <a:lnTo>
                    <a:pt x="36" y="109"/>
                  </a:lnTo>
                  <a:lnTo>
                    <a:pt x="18" y="91"/>
                  </a:lnTo>
                  <a:lnTo>
                    <a:pt x="0" y="72"/>
                  </a:lnTo>
                  <a:lnTo>
                    <a:pt x="0" y="54"/>
                  </a:lnTo>
                  <a:lnTo>
                    <a:pt x="0" y="18"/>
                  </a:lnTo>
                  <a:lnTo>
                    <a:pt x="0" y="0"/>
                  </a:lnTo>
                  <a:lnTo>
                    <a:pt x="0" y="636"/>
                  </a:lnTo>
                  <a:lnTo>
                    <a:pt x="0" y="654"/>
                  </a:lnTo>
                  <a:lnTo>
                    <a:pt x="0" y="690"/>
                  </a:lnTo>
                  <a:lnTo>
                    <a:pt x="0" y="708"/>
                  </a:lnTo>
                  <a:lnTo>
                    <a:pt x="18" y="726"/>
                  </a:lnTo>
                  <a:lnTo>
                    <a:pt x="36" y="745"/>
                  </a:lnTo>
                  <a:lnTo>
                    <a:pt x="54" y="763"/>
                  </a:lnTo>
                  <a:lnTo>
                    <a:pt x="90" y="799"/>
                  </a:lnTo>
                  <a:lnTo>
                    <a:pt x="109" y="817"/>
                  </a:lnTo>
                  <a:lnTo>
                    <a:pt x="109" y="181"/>
                  </a:lnTo>
                  <a:close/>
                </a:path>
              </a:pathLst>
            </a:custGeom>
            <a:solidFill>
              <a:srgbClr val="8080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7182" name="Group 19"/>
            <p:cNvGrpSpPr>
              <a:grpSpLocks/>
            </p:cNvGrpSpPr>
            <p:nvPr/>
          </p:nvGrpSpPr>
          <p:grpSpPr bwMode="auto">
            <a:xfrm>
              <a:off x="434" y="1152"/>
              <a:ext cx="2291" cy="1751"/>
              <a:chOff x="434" y="1152"/>
              <a:chExt cx="2291" cy="1751"/>
            </a:xfrm>
          </p:grpSpPr>
          <p:sp>
            <p:nvSpPr>
              <p:cNvPr id="7183" name="Freeform 5"/>
              <p:cNvSpPr>
                <a:spLocks/>
              </p:cNvSpPr>
              <p:nvPr/>
            </p:nvSpPr>
            <p:spPr bwMode="auto">
              <a:xfrm>
                <a:off x="543" y="2086"/>
                <a:ext cx="2182" cy="817"/>
              </a:xfrm>
              <a:custGeom>
                <a:avLst/>
                <a:gdLst>
                  <a:gd name="T0" fmla="*/ 2182 w 2182"/>
                  <a:gd name="T1" fmla="*/ 0 h 817"/>
                  <a:gd name="T2" fmla="*/ 0 w 2182"/>
                  <a:gd name="T3" fmla="*/ 181 h 817"/>
                  <a:gd name="T4" fmla="*/ 0 w 2182"/>
                  <a:gd name="T5" fmla="*/ 817 h 817"/>
                  <a:gd name="T6" fmla="*/ 2182 w 2182"/>
                  <a:gd name="T7" fmla="*/ 636 h 817"/>
                  <a:gd name="T8" fmla="*/ 2182 w 2182"/>
                  <a:gd name="T9" fmla="*/ 0 h 817"/>
                  <a:gd name="T10" fmla="*/ 0 60000 65536"/>
                  <a:gd name="T11" fmla="*/ 0 60000 65536"/>
                  <a:gd name="T12" fmla="*/ 0 60000 65536"/>
                  <a:gd name="T13" fmla="*/ 0 60000 65536"/>
                  <a:gd name="T14" fmla="*/ 0 60000 65536"/>
                  <a:gd name="T15" fmla="*/ 0 w 2182"/>
                  <a:gd name="T16" fmla="*/ 0 h 817"/>
                  <a:gd name="T17" fmla="*/ 2182 w 2182"/>
                  <a:gd name="T18" fmla="*/ 817 h 817"/>
                </a:gdLst>
                <a:ahLst/>
                <a:cxnLst>
                  <a:cxn ang="T10">
                    <a:pos x="T0" y="T1"/>
                  </a:cxn>
                  <a:cxn ang="T11">
                    <a:pos x="T2" y="T3"/>
                  </a:cxn>
                  <a:cxn ang="T12">
                    <a:pos x="T4" y="T5"/>
                  </a:cxn>
                  <a:cxn ang="T13">
                    <a:pos x="T6" y="T7"/>
                  </a:cxn>
                  <a:cxn ang="T14">
                    <a:pos x="T8" y="T9"/>
                  </a:cxn>
                </a:cxnLst>
                <a:rect l="T15" t="T16" r="T17" b="T18"/>
                <a:pathLst>
                  <a:path w="2182" h="817">
                    <a:moveTo>
                      <a:pt x="2182" y="0"/>
                    </a:moveTo>
                    <a:lnTo>
                      <a:pt x="0" y="181"/>
                    </a:lnTo>
                    <a:lnTo>
                      <a:pt x="0" y="817"/>
                    </a:lnTo>
                    <a:lnTo>
                      <a:pt x="2182" y="636"/>
                    </a:lnTo>
                    <a:lnTo>
                      <a:pt x="2182" y="0"/>
                    </a:lnTo>
                    <a:close/>
                  </a:path>
                </a:pathLst>
              </a:custGeom>
              <a:solidFill>
                <a:srgbClr val="8080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7184" name="Group 15"/>
              <p:cNvGrpSpPr>
                <a:grpSpLocks/>
              </p:cNvGrpSpPr>
              <p:nvPr/>
            </p:nvGrpSpPr>
            <p:grpSpPr bwMode="auto">
              <a:xfrm>
                <a:off x="434" y="1152"/>
                <a:ext cx="2291" cy="1115"/>
                <a:chOff x="434" y="1152"/>
                <a:chExt cx="2291" cy="1115"/>
              </a:xfrm>
            </p:grpSpPr>
            <p:sp>
              <p:nvSpPr>
                <p:cNvPr id="7185" name="Freeform 6"/>
                <p:cNvSpPr>
                  <a:spLocks/>
                </p:cNvSpPr>
                <p:nvPr/>
              </p:nvSpPr>
              <p:spPr bwMode="auto">
                <a:xfrm>
                  <a:off x="434" y="1504"/>
                  <a:ext cx="2291" cy="763"/>
                </a:xfrm>
                <a:custGeom>
                  <a:avLst/>
                  <a:gdLst>
                    <a:gd name="T0" fmla="*/ 109 w 2291"/>
                    <a:gd name="T1" fmla="*/ 763 h 763"/>
                    <a:gd name="T2" fmla="*/ 90 w 2291"/>
                    <a:gd name="T3" fmla="*/ 745 h 763"/>
                    <a:gd name="T4" fmla="*/ 54 w 2291"/>
                    <a:gd name="T5" fmla="*/ 709 h 763"/>
                    <a:gd name="T6" fmla="*/ 18 w 2291"/>
                    <a:gd name="T7" fmla="*/ 673 h 763"/>
                    <a:gd name="T8" fmla="*/ 0 w 2291"/>
                    <a:gd name="T9" fmla="*/ 654 h 763"/>
                    <a:gd name="T10" fmla="*/ 0 w 2291"/>
                    <a:gd name="T11" fmla="*/ 636 h 763"/>
                    <a:gd name="T12" fmla="*/ 0 w 2291"/>
                    <a:gd name="T13" fmla="*/ 600 h 763"/>
                    <a:gd name="T14" fmla="*/ 0 w 2291"/>
                    <a:gd name="T15" fmla="*/ 582 h 763"/>
                    <a:gd name="T16" fmla="*/ 0 w 2291"/>
                    <a:gd name="T17" fmla="*/ 563 h 763"/>
                    <a:gd name="T18" fmla="*/ 0 w 2291"/>
                    <a:gd name="T19" fmla="*/ 545 h 763"/>
                    <a:gd name="T20" fmla="*/ 0 w 2291"/>
                    <a:gd name="T21" fmla="*/ 527 h 763"/>
                    <a:gd name="T22" fmla="*/ 54 w 2291"/>
                    <a:gd name="T23" fmla="*/ 436 h 763"/>
                    <a:gd name="T24" fmla="*/ 127 w 2291"/>
                    <a:gd name="T25" fmla="*/ 382 h 763"/>
                    <a:gd name="T26" fmla="*/ 303 w 2291"/>
                    <a:gd name="T27" fmla="*/ 279 h 763"/>
                    <a:gd name="T28" fmla="*/ 527 w 2291"/>
                    <a:gd name="T29" fmla="*/ 200 h 763"/>
                    <a:gd name="T30" fmla="*/ 682 w 2291"/>
                    <a:gd name="T31" fmla="*/ 156 h 763"/>
                    <a:gd name="T32" fmla="*/ 818 w 2291"/>
                    <a:gd name="T33" fmla="*/ 127 h 763"/>
                    <a:gd name="T34" fmla="*/ 1000 w 2291"/>
                    <a:gd name="T35" fmla="*/ 91 h 763"/>
                    <a:gd name="T36" fmla="*/ 1145 w 2291"/>
                    <a:gd name="T37" fmla="*/ 73 h 763"/>
                    <a:gd name="T38" fmla="*/ 1383 w 2291"/>
                    <a:gd name="T39" fmla="*/ 39 h 763"/>
                    <a:gd name="T40" fmla="*/ 1606 w 2291"/>
                    <a:gd name="T41" fmla="*/ 16 h 763"/>
                    <a:gd name="T42" fmla="*/ 1818 w 2291"/>
                    <a:gd name="T43" fmla="*/ 0 h 763"/>
                    <a:gd name="T44" fmla="*/ 1891 w 2291"/>
                    <a:gd name="T45" fmla="*/ 0 h 763"/>
                    <a:gd name="T46" fmla="*/ 1964 w 2291"/>
                    <a:gd name="T47" fmla="*/ 0 h 763"/>
                    <a:gd name="T48" fmla="*/ 2055 w 2291"/>
                    <a:gd name="T49" fmla="*/ 0 h 763"/>
                    <a:gd name="T50" fmla="*/ 2128 w 2291"/>
                    <a:gd name="T51" fmla="*/ 0 h 763"/>
                    <a:gd name="T52" fmla="*/ 2200 w 2291"/>
                    <a:gd name="T53" fmla="*/ 0 h 763"/>
                    <a:gd name="T54" fmla="*/ 2291 w 2291"/>
                    <a:gd name="T55" fmla="*/ 0 h 763"/>
                    <a:gd name="T56" fmla="*/ 2291 w 2291"/>
                    <a:gd name="T57" fmla="*/ 582 h 763"/>
                    <a:gd name="T58" fmla="*/ 109 w 2291"/>
                    <a:gd name="T59" fmla="*/ 763 h 7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91"/>
                    <a:gd name="T91" fmla="*/ 0 h 763"/>
                    <a:gd name="T92" fmla="*/ 2291 w 2291"/>
                    <a:gd name="T93" fmla="*/ 763 h 76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91" h="763">
                      <a:moveTo>
                        <a:pt x="109" y="763"/>
                      </a:moveTo>
                      <a:lnTo>
                        <a:pt x="90" y="745"/>
                      </a:lnTo>
                      <a:lnTo>
                        <a:pt x="54" y="709"/>
                      </a:lnTo>
                      <a:lnTo>
                        <a:pt x="18" y="673"/>
                      </a:lnTo>
                      <a:lnTo>
                        <a:pt x="0" y="654"/>
                      </a:lnTo>
                      <a:lnTo>
                        <a:pt x="0" y="636"/>
                      </a:lnTo>
                      <a:lnTo>
                        <a:pt x="0" y="600"/>
                      </a:lnTo>
                      <a:lnTo>
                        <a:pt x="0" y="582"/>
                      </a:lnTo>
                      <a:lnTo>
                        <a:pt x="0" y="563"/>
                      </a:lnTo>
                      <a:lnTo>
                        <a:pt x="0" y="545"/>
                      </a:lnTo>
                      <a:lnTo>
                        <a:pt x="0" y="527"/>
                      </a:lnTo>
                      <a:lnTo>
                        <a:pt x="54" y="436"/>
                      </a:lnTo>
                      <a:lnTo>
                        <a:pt x="127" y="382"/>
                      </a:lnTo>
                      <a:lnTo>
                        <a:pt x="303" y="279"/>
                      </a:lnTo>
                      <a:lnTo>
                        <a:pt x="527" y="200"/>
                      </a:lnTo>
                      <a:lnTo>
                        <a:pt x="682" y="156"/>
                      </a:lnTo>
                      <a:lnTo>
                        <a:pt x="818" y="127"/>
                      </a:lnTo>
                      <a:lnTo>
                        <a:pt x="1000" y="91"/>
                      </a:lnTo>
                      <a:lnTo>
                        <a:pt x="1145" y="73"/>
                      </a:lnTo>
                      <a:lnTo>
                        <a:pt x="1383" y="39"/>
                      </a:lnTo>
                      <a:lnTo>
                        <a:pt x="1606" y="16"/>
                      </a:lnTo>
                      <a:lnTo>
                        <a:pt x="1818" y="0"/>
                      </a:lnTo>
                      <a:lnTo>
                        <a:pt x="1891" y="0"/>
                      </a:lnTo>
                      <a:lnTo>
                        <a:pt x="1964" y="0"/>
                      </a:lnTo>
                      <a:lnTo>
                        <a:pt x="2055" y="0"/>
                      </a:lnTo>
                      <a:lnTo>
                        <a:pt x="2128" y="0"/>
                      </a:lnTo>
                      <a:lnTo>
                        <a:pt x="2200" y="0"/>
                      </a:lnTo>
                      <a:lnTo>
                        <a:pt x="2291" y="0"/>
                      </a:lnTo>
                      <a:lnTo>
                        <a:pt x="2291" y="582"/>
                      </a:lnTo>
                      <a:lnTo>
                        <a:pt x="109" y="763"/>
                      </a:lnTo>
                      <a:close/>
                    </a:path>
                  </a:pathLst>
                </a:custGeom>
                <a:solidFill>
                  <a:srgbClr val="FFFF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7186" name="Text Box 12"/>
                <p:cNvSpPr txBox="1">
                  <a:spLocks noChangeArrowheads="1"/>
                </p:cNvSpPr>
                <p:nvPr/>
              </p:nvSpPr>
              <p:spPr bwMode="auto">
                <a:xfrm>
                  <a:off x="575" y="1152"/>
                  <a:ext cx="1853"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dirty="0" smtClean="0">
                      <a:solidFill>
                        <a:srgbClr val="000000"/>
                      </a:solidFill>
                    </a:rPr>
                    <a:t>Construction</a:t>
                  </a:r>
                </a:p>
              </p:txBody>
            </p:sp>
          </p:grpSp>
        </p:grpSp>
      </p:grpSp>
      <p:sp>
        <p:nvSpPr>
          <p:cNvPr id="7171" name="Rectangle 9"/>
          <p:cNvSpPr>
            <a:spLocks noGrp="1" noChangeArrowheads="1"/>
          </p:cNvSpPr>
          <p:nvPr>
            <p:ph type="title"/>
          </p:nvPr>
        </p:nvSpPr>
        <p:spPr>
          <a:xfrm>
            <a:off x="658813" y="0"/>
            <a:ext cx="7772400" cy="1143000"/>
          </a:xfrm>
          <a:effectLst>
            <a:outerShdw dist="35921" dir="2700000" algn="ctr" rotWithShape="0">
              <a:schemeClr val="bg2"/>
            </a:outerShdw>
          </a:effectLst>
        </p:spPr>
        <p:txBody>
          <a:bodyPr/>
          <a:lstStyle/>
          <a:p>
            <a:r>
              <a:rPr lang="en-US" smtClean="0"/>
              <a:t>Perspective - Project Costs</a:t>
            </a:r>
            <a:endParaRPr lang="en-US" sz="5400" b="0" smtClean="0">
              <a:solidFill>
                <a:srgbClr val="3365FB"/>
              </a:solidFill>
            </a:endParaRPr>
          </a:p>
        </p:txBody>
      </p:sp>
      <p:grpSp>
        <p:nvGrpSpPr>
          <p:cNvPr id="5" name="Group 18"/>
          <p:cNvGrpSpPr>
            <a:grpSpLocks/>
          </p:cNvGrpSpPr>
          <p:nvPr/>
        </p:nvGrpSpPr>
        <p:grpSpPr bwMode="auto">
          <a:xfrm>
            <a:off x="4827588" y="1689100"/>
            <a:ext cx="3679825" cy="2586038"/>
            <a:chOff x="2873" y="960"/>
            <a:chExt cx="2318" cy="1629"/>
          </a:xfrm>
        </p:grpSpPr>
        <p:sp>
          <p:nvSpPr>
            <p:cNvPr id="7177" name="Freeform 2"/>
            <p:cNvSpPr>
              <a:spLocks/>
            </p:cNvSpPr>
            <p:nvPr/>
          </p:nvSpPr>
          <p:spPr bwMode="auto">
            <a:xfrm>
              <a:off x="2873" y="1481"/>
              <a:ext cx="1346" cy="1108"/>
            </a:xfrm>
            <a:custGeom>
              <a:avLst/>
              <a:gdLst>
                <a:gd name="T0" fmla="*/ 0 w 1346"/>
                <a:gd name="T1" fmla="*/ 472 h 1108"/>
                <a:gd name="T2" fmla="*/ 1346 w 1346"/>
                <a:gd name="T3" fmla="*/ 0 h 1108"/>
                <a:gd name="T4" fmla="*/ 1346 w 1346"/>
                <a:gd name="T5" fmla="*/ 636 h 1108"/>
                <a:gd name="T6" fmla="*/ 0 w 1346"/>
                <a:gd name="T7" fmla="*/ 1108 h 1108"/>
                <a:gd name="T8" fmla="*/ 0 w 1346"/>
                <a:gd name="T9" fmla="*/ 472 h 1108"/>
                <a:gd name="T10" fmla="*/ 0 60000 65536"/>
                <a:gd name="T11" fmla="*/ 0 60000 65536"/>
                <a:gd name="T12" fmla="*/ 0 60000 65536"/>
                <a:gd name="T13" fmla="*/ 0 60000 65536"/>
                <a:gd name="T14" fmla="*/ 0 60000 65536"/>
                <a:gd name="T15" fmla="*/ 0 w 1346"/>
                <a:gd name="T16" fmla="*/ 0 h 1108"/>
                <a:gd name="T17" fmla="*/ 1346 w 1346"/>
                <a:gd name="T18" fmla="*/ 1108 h 1108"/>
              </a:gdLst>
              <a:ahLst/>
              <a:cxnLst>
                <a:cxn ang="T10">
                  <a:pos x="T0" y="T1"/>
                </a:cxn>
                <a:cxn ang="T11">
                  <a:pos x="T2" y="T3"/>
                </a:cxn>
                <a:cxn ang="T12">
                  <a:pos x="T4" y="T5"/>
                </a:cxn>
                <a:cxn ang="T13">
                  <a:pos x="T6" y="T7"/>
                </a:cxn>
                <a:cxn ang="T14">
                  <a:pos x="T8" y="T9"/>
                </a:cxn>
              </a:cxnLst>
              <a:rect l="T15" t="T16" r="T17" b="T18"/>
              <a:pathLst>
                <a:path w="1346" h="1108">
                  <a:moveTo>
                    <a:pt x="0" y="472"/>
                  </a:moveTo>
                  <a:lnTo>
                    <a:pt x="1346" y="0"/>
                  </a:lnTo>
                  <a:lnTo>
                    <a:pt x="1346" y="636"/>
                  </a:lnTo>
                  <a:lnTo>
                    <a:pt x="0" y="1108"/>
                  </a:lnTo>
                  <a:lnTo>
                    <a:pt x="0" y="472"/>
                  </a:lnTo>
                  <a:close/>
                </a:path>
              </a:pathLst>
            </a:custGeom>
            <a:solidFill>
              <a:srgbClr val="0080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7178" name="Group 14"/>
            <p:cNvGrpSpPr>
              <a:grpSpLocks/>
            </p:cNvGrpSpPr>
            <p:nvPr/>
          </p:nvGrpSpPr>
          <p:grpSpPr bwMode="auto">
            <a:xfrm>
              <a:off x="2873" y="960"/>
              <a:ext cx="2318" cy="993"/>
              <a:chOff x="2873" y="960"/>
              <a:chExt cx="2318" cy="993"/>
            </a:xfrm>
          </p:grpSpPr>
          <p:sp>
            <p:nvSpPr>
              <p:cNvPr id="7179" name="Freeform 3"/>
              <p:cNvSpPr>
                <a:spLocks/>
              </p:cNvSpPr>
              <p:nvPr/>
            </p:nvSpPr>
            <p:spPr bwMode="auto">
              <a:xfrm>
                <a:off x="2873" y="1372"/>
                <a:ext cx="1346" cy="581"/>
              </a:xfrm>
              <a:custGeom>
                <a:avLst/>
                <a:gdLst>
                  <a:gd name="T0" fmla="*/ 0 w 1346"/>
                  <a:gd name="T1" fmla="*/ 0 h 581"/>
                  <a:gd name="T2" fmla="*/ 73 w 1346"/>
                  <a:gd name="T3" fmla="*/ 0 h 581"/>
                  <a:gd name="T4" fmla="*/ 164 w 1346"/>
                  <a:gd name="T5" fmla="*/ 0 h 581"/>
                  <a:gd name="T6" fmla="*/ 237 w 1346"/>
                  <a:gd name="T7" fmla="*/ 0 h 581"/>
                  <a:gd name="T8" fmla="*/ 309 w 1346"/>
                  <a:gd name="T9" fmla="*/ 0 h 581"/>
                  <a:gd name="T10" fmla="*/ 400 w 1346"/>
                  <a:gd name="T11" fmla="*/ 0 h 581"/>
                  <a:gd name="T12" fmla="*/ 473 w 1346"/>
                  <a:gd name="T13" fmla="*/ 0 h 581"/>
                  <a:gd name="T14" fmla="*/ 709 w 1346"/>
                  <a:gd name="T15" fmla="*/ 18 h 581"/>
                  <a:gd name="T16" fmla="*/ 855 w 1346"/>
                  <a:gd name="T17" fmla="*/ 36 h 581"/>
                  <a:gd name="T18" fmla="*/ 1000 w 1346"/>
                  <a:gd name="T19" fmla="*/ 54 h 581"/>
                  <a:gd name="T20" fmla="*/ 1146 w 1346"/>
                  <a:gd name="T21" fmla="*/ 72 h 581"/>
                  <a:gd name="T22" fmla="*/ 1273 w 1346"/>
                  <a:gd name="T23" fmla="*/ 91 h 581"/>
                  <a:gd name="T24" fmla="*/ 1346 w 1346"/>
                  <a:gd name="T25" fmla="*/ 109 h 581"/>
                  <a:gd name="T26" fmla="*/ 0 w 1346"/>
                  <a:gd name="T27" fmla="*/ 581 h 581"/>
                  <a:gd name="T28" fmla="*/ 0 w 1346"/>
                  <a:gd name="T29" fmla="*/ 0 h 5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6"/>
                  <a:gd name="T46" fmla="*/ 0 h 581"/>
                  <a:gd name="T47" fmla="*/ 1346 w 1346"/>
                  <a:gd name="T48" fmla="*/ 581 h 5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6" h="581">
                    <a:moveTo>
                      <a:pt x="0" y="0"/>
                    </a:moveTo>
                    <a:lnTo>
                      <a:pt x="73" y="0"/>
                    </a:lnTo>
                    <a:lnTo>
                      <a:pt x="164" y="0"/>
                    </a:lnTo>
                    <a:lnTo>
                      <a:pt x="237" y="0"/>
                    </a:lnTo>
                    <a:lnTo>
                      <a:pt x="309" y="0"/>
                    </a:lnTo>
                    <a:lnTo>
                      <a:pt x="400" y="0"/>
                    </a:lnTo>
                    <a:lnTo>
                      <a:pt x="473" y="0"/>
                    </a:lnTo>
                    <a:lnTo>
                      <a:pt x="709" y="18"/>
                    </a:lnTo>
                    <a:lnTo>
                      <a:pt x="855" y="36"/>
                    </a:lnTo>
                    <a:lnTo>
                      <a:pt x="1000" y="54"/>
                    </a:lnTo>
                    <a:lnTo>
                      <a:pt x="1146" y="72"/>
                    </a:lnTo>
                    <a:lnTo>
                      <a:pt x="1273" y="91"/>
                    </a:lnTo>
                    <a:lnTo>
                      <a:pt x="1346" y="109"/>
                    </a:lnTo>
                    <a:lnTo>
                      <a:pt x="0" y="581"/>
                    </a:lnTo>
                    <a:lnTo>
                      <a:pt x="0" y="0"/>
                    </a:lnTo>
                    <a:close/>
                  </a:path>
                </a:pathLst>
              </a:custGeom>
              <a:solidFill>
                <a:srgbClr val="00FF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7180" name="Text Box 10"/>
              <p:cNvSpPr txBox="1">
                <a:spLocks noChangeArrowheads="1"/>
              </p:cNvSpPr>
              <p:nvPr/>
            </p:nvSpPr>
            <p:spPr bwMode="auto">
              <a:xfrm>
                <a:off x="3360" y="960"/>
                <a:ext cx="183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smtClean="0">
                    <a:solidFill>
                      <a:srgbClr val="000000"/>
                    </a:solidFill>
                  </a:rPr>
                  <a:t>Engineering</a:t>
                </a:r>
              </a:p>
            </p:txBody>
          </p:sp>
        </p:grpSp>
      </p:grpSp>
      <p:grpSp>
        <p:nvGrpSpPr>
          <p:cNvPr id="7" name="Group 17"/>
          <p:cNvGrpSpPr>
            <a:grpSpLocks/>
          </p:cNvGrpSpPr>
          <p:nvPr/>
        </p:nvGrpSpPr>
        <p:grpSpPr bwMode="auto">
          <a:xfrm>
            <a:off x="446088" y="2782888"/>
            <a:ext cx="8361362" cy="3533775"/>
            <a:chOff x="281" y="1975"/>
            <a:chExt cx="5266" cy="2226"/>
          </a:xfrm>
        </p:grpSpPr>
        <p:sp>
          <p:nvSpPr>
            <p:cNvPr id="7174" name="Freeform 8"/>
            <p:cNvSpPr>
              <a:spLocks/>
            </p:cNvSpPr>
            <p:nvPr/>
          </p:nvSpPr>
          <p:spPr bwMode="auto">
            <a:xfrm>
              <a:off x="795" y="1975"/>
              <a:ext cx="4475" cy="1072"/>
            </a:xfrm>
            <a:custGeom>
              <a:avLst/>
              <a:gdLst>
                <a:gd name="T0" fmla="*/ 3656 w 4475"/>
                <a:gd name="T1" fmla="*/ 18 h 1072"/>
                <a:gd name="T2" fmla="*/ 3984 w 4475"/>
                <a:gd name="T3" fmla="*/ 109 h 1072"/>
                <a:gd name="T4" fmla="*/ 4075 w 4475"/>
                <a:gd name="T5" fmla="*/ 145 h 1072"/>
                <a:gd name="T6" fmla="*/ 4166 w 4475"/>
                <a:gd name="T7" fmla="*/ 182 h 1072"/>
                <a:gd name="T8" fmla="*/ 4238 w 4475"/>
                <a:gd name="T9" fmla="*/ 218 h 1072"/>
                <a:gd name="T10" fmla="*/ 4311 w 4475"/>
                <a:gd name="T11" fmla="*/ 254 h 1072"/>
                <a:gd name="T12" fmla="*/ 4366 w 4475"/>
                <a:gd name="T13" fmla="*/ 291 h 1072"/>
                <a:gd name="T14" fmla="*/ 4402 w 4475"/>
                <a:gd name="T15" fmla="*/ 327 h 1072"/>
                <a:gd name="T16" fmla="*/ 4438 w 4475"/>
                <a:gd name="T17" fmla="*/ 382 h 1072"/>
                <a:gd name="T18" fmla="*/ 4475 w 4475"/>
                <a:gd name="T19" fmla="*/ 454 h 1072"/>
                <a:gd name="T20" fmla="*/ 4475 w 4475"/>
                <a:gd name="T21" fmla="*/ 491 h 1072"/>
                <a:gd name="T22" fmla="*/ 4438 w 4475"/>
                <a:gd name="T23" fmla="*/ 582 h 1072"/>
                <a:gd name="T24" fmla="*/ 4402 w 4475"/>
                <a:gd name="T25" fmla="*/ 618 h 1072"/>
                <a:gd name="T26" fmla="*/ 4366 w 4475"/>
                <a:gd name="T27" fmla="*/ 654 h 1072"/>
                <a:gd name="T28" fmla="*/ 4275 w 4475"/>
                <a:gd name="T29" fmla="*/ 709 h 1072"/>
                <a:gd name="T30" fmla="*/ 4129 w 4475"/>
                <a:gd name="T31" fmla="*/ 781 h 1072"/>
                <a:gd name="T32" fmla="*/ 3984 w 4475"/>
                <a:gd name="T33" fmla="*/ 836 h 1072"/>
                <a:gd name="T34" fmla="*/ 3875 w 4475"/>
                <a:gd name="T35" fmla="*/ 872 h 1072"/>
                <a:gd name="T36" fmla="*/ 3765 w 4475"/>
                <a:gd name="T37" fmla="*/ 909 h 1072"/>
                <a:gd name="T38" fmla="*/ 3402 w 4475"/>
                <a:gd name="T39" fmla="*/ 981 h 1072"/>
                <a:gd name="T40" fmla="*/ 3111 w 4475"/>
                <a:gd name="T41" fmla="*/ 1018 h 1072"/>
                <a:gd name="T42" fmla="*/ 2729 w 4475"/>
                <a:gd name="T43" fmla="*/ 1054 h 1072"/>
                <a:gd name="T44" fmla="*/ 2347 w 4475"/>
                <a:gd name="T45" fmla="*/ 1072 h 1072"/>
                <a:gd name="T46" fmla="*/ 2183 w 4475"/>
                <a:gd name="T47" fmla="*/ 1072 h 1072"/>
                <a:gd name="T48" fmla="*/ 2019 w 4475"/>
                <a:gd name="T49" fmla="*/ 1072 h 1072"/>
                <a:gd name="T50" fmla="*/ 1619 w 4475"/>
                <a:gd name="T51" fmla="*/ 1054 h 1072"/>
                <a:gd name="T52" fmla="*/ 1237 w 4475"/>
                <a:gd name="T53" fmla="*/ 1018 h 1072"/>
                <a:gd name="T54" fmla="*/ 964 w 4475"/>
                <a:gd name="T55" fmla="*/ 981 h 1072"/>
                <a:gd name="T56" fmla="*/ 764 w 4475"/>
                <a:gd name="T57" fmla="*/ 945 h 1072"/>
                <a:gd name="T58" fmla="*/ 528 w 4475"/>
                <a:gd name="T59" fmla="*/ 890 h 1072"/>
                <a:gd name="T60" fmla="*/ 419 w 4475"/>
                <a:gd name="T61" fmla="*/ 854 h 1072"/>
                <a:gd name="T62" fmla="*/ 328 w 4475"/>
                <a:gd name="T63" fmla="*/ 818 h 1072"/>
                <a:gd name="T64" fmla="*/ 237 w 4475"/>
                <a:gd name="T65" fmla="*/ 781 h 1072"/>
                <a:gd name="T66" fmla="*/ 91 w 4475"/>
                <a:gd name="T67" fmla="*/ 709 h 1072"/>
                <a:gd name="T68" fmla="*/ 18 w 4475"/>
                <a:gd name="T69" fmla="*/ 672 h 1072"/>
                <a:gd name="T70" fmla="*/ 2183 w 4475"/>
                <a:gd name="T71" fmla="*/ 473 h 10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75"/>
                <a:gd name="T109" fmla="*/ 0 h 1072"/>
                <a:gd name="T110" fmla="*/ 4475 w 4475"/>
                <a:gd name="T111" fmla="*/ 1072 h 10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75" h="1072">
                  <a:moveTo>
                    <a:pt x="3529" y="0"/>
                  </a:moveTo>
                  <a:lnTo>
                    <a:pt x="3656" y="18"/>
                  </a:lnTo>
                  <a:lnTo>
                    <a:pt x="3929" y="91"/>
                  </a:lnTo>
                  <a:lnTo>
                    <a:pt x="3984" y="109"/>
                  </a:lnTo>
                  <a:lnTo>
                    <a:pt x="4038" y="127"/>
                  </a:lnTo>
                  <a:lnTo>
                    <a:pt x="4075" y="145"/>
                  </a:lnTo>
                  <a:lnTo>
                    <a:pt x="4129" y="164"/>
                  </a:lnTo>
                  <a:lnTo>
                    <a:pt x="4166" y="182"/>
                  </a:lnTo>
                  <a:lnTo>
                    <a:pt x="4202" y="200"/>
                  </a:lnTo>
                  <a:lnTo>
                    <a:pt x="4238" y="218"/>
                  </a:lnTo>
                  <a:lnTo>
                    <a:pt x="4275" y="236"/>
                  </a:lnTo>
                  <a:lnTo>
                    <a:pt x="4311" y="254"/>
                  </a:lnTo>
                  <a:lnTo>
                    <a:pt x="4329" y="273"/>
                  </a:lnTo>
                  <a:lnTo>
                    <a:pt x="4366" y="291"/>
                  </a:lnTo>
                  <a:lnTo>
                    <a:pt x="4384" y="309"/>
                  </a:lnTo>
                  <a:lnTo>
                    <a:pt x="4402" y="327"/>
                  </a:lnTo>
                  <a:lnTo>
                    <a:pt x="4420" y="345"/>
                  </a:lnTo>
                  <a:lnTo>
                    <a:pt x="4438" y="382"/>
                  </a:lnTo>
                  <a:lnTo>
                    <a:pt x="4457" y="418"/>
                  </a:lnTo>
                  <a:lnTo>
                    <a:pt x="4475" y="454"/>
                  </a:lnTo>
                  <a:lnTo>
                    <a:pt x="4475" y="473"/>
                  </a:lnTo>
                  <a:lnTo>
                    <a:pt x="4475" y="491"/>
                  </a:lnTo>
                  <a:lnTo>
                    <a:pt x="4457" y="563"/>
                  </a:lnTo>
                  <a:lnTo>
                    <a:pt x="4438" y="582"/>
                  </a:lnTo>
                  <a:lnTo>
                    <a:pt x="4420" y="600"/>
                  </a:lnTo>
                  <a:lnTo>
                    <a:pt x="4402" y="618"/>
                  </a:lnTo>
                  <a:lnTo>
                    <a:pt x="4384" y="636"/>
                  </a:lnTo>
                  <a:lnTo>
                    <a:pt x="4366" y="654"/>
                  </a:lnTo>
                  <a:lnTo>
                    <a:pt x="4311" y="691"/>
                  </a:lnTo>
                  <a:lnTo>
                    <a:pt x="4275" y="709"/>
                  </a:lnTo>
                  <a:lnTo>
                    <a:pt x="4238" y="727"/>
                  </a:lnTo>
                  <a:lnTo>
                    <a:pt x="4129" y="781"/>
                  </a:lnTo>
                  <a:lnTo>
                    <a:pt x="4038" y="818"/>
                  </a:lnTo>
                  <a:lnTo>
                    <a:pt x="3984" y="836"/>
                  </a:lnTo>
                  <a:lnTo>
                    <a:pt x="3929" y="854"/>
                  </a:lnTo>
                  <a:lnTo>
                    <a:pt x="3875" y="872"/>
                  </a:lnTo>
                  <a:lnTo>
                    <a:pt x="3820" y="890"/>
                  </a:lnTo>
                  <a:lnTo>
                    <a:pt x="3765" y="909"/>
                  </a:lnTo>
                  <a:lnTo>
                    <a:pt x="3584" y="945"/>
                  </a:lnTo>
                  <a:lnTo>
                    <a:pt x="3402" y="981"/>
                  </a:lnTo>
                  <a:lnTo>
                    <a:pt x="3256" y="999"/>
                  </a:lnTo>
                  <a:lnTo>
                    <a:pt x="3111" y="1018"/>
                  </a:lnTo>
                  <a:lnTo>
                    <a:pt x="2965" y="1036"/>
                  </a:lnTo>
                  <a:lnTo>
                    <a:pt x="2729" y="1054"/>
                  </a:lnTo>
                  <a:lnTo>
                    <a:pt x="2419" y="1072"/>
                  </a:lnTo>
                  <a:lnTo>
                    <a:pt x="2347" y="1072"/>
                  </a:lnTo>
                  <a:lnTo>
                    <a:pt x="2256" y="1072"/>
                  </a:lnTo>
                  <a:lnTo>
                    <a:pt x="2183" y="1072"/>
                  </a:lnTo>
                  <a:lnTo>
                    <a:pt x="2092" y="1072"/>
                  </a:lnTo>
                  <a:lnTo>
                    <a:pt x="2019" y="1072"/>
                  </a:lnTo>
                  <a:lnTo>
                    <a:pt x="1946" y="1072"/>
                  </a:lnTo>
                  <a:lnTo>
                    <a:pt x="1619" y="1054"/>
                  </a:lnTo>
                  <a:lnTo>
                    <a:pt x="1401" y="1036"/>
                  </a:lnTo>
                  <a:lnTo>
                    <a:pt x="1237" y="1018"/>
                  </a:lnTo>
                  <a:lnTo>
                    <a:pt x="1110" y="999"/>
                  </a:lnTo>
                  <a:lnTo>
                    <a:pt x="964" y="981"/>
                  </a:lnTo>
                  <a:lnTo>
                    <a:pt x="837" y="963"/>
                  </a:lnTo>
                  <a:lnTo>
                    <a:pt x="764" y="945"/>
                  </a:lnTo>
                  <a:lnTo>
                    <a:pt x="582" y="909"/>
                  </a:lnTo>
                  <a:lnTo>
                    <a:pt x="528" y="890"/>
                  </a:lnTo>
                  <a:lnTo>
                    <a:pt x="473" y="872"/>
                  </a:lnTo>
                  <a:lnTo>
                    <a:pt x="419" y="854"/>
                  </a:lnTo>
                  <a:lnTo>
                    <a:pt x="364" y="836"/>
                  </a:lnTo>
                  <a:lnTo>
                    <a:pt x="328" y="818"/>
                  </a:lnTo>
                  <a:lnTo>
                    <a:pt x="273" y="800"/>
                  </a:lnTo>
                  <a:lnTo>
                    <a:pt x="237" y="781"/>
                  </a:lnTo>
                  <a:lnTo>
                    <a:pt x="128" y="727"/>
                  </a:lnTo>
                  <a:lnTo>
                    <a:pt x="91" y="709"/>
                  </a:lnTo>
                  <a:lnTo>
                    <a:pt x="55" y="691"/>
                  </a:lnTo>
                  <a:lnTo>
                    <a:pt x="18" y="672"/>
                  </a:lnTo>
                  <a:lnTo>
                    <a:pt x="0" y="654"/>
                  </a:lnTo>
                  <a:lnTo>
                    <a:pt x="2183" y="473"/>
                  </a:lnTo>
                  <a:lnTo>
                    <a:pt x="3529" y="0"/>
                  </a:lnTo>
                  <a:close/>
                </a:path>
              </a:pathLst>
            </a:custGeom>
            <a:solidFill>
              <a:srgbClr val="FF00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7175" name="Freeform 7"/>
            <p:cNvSpPr>
              <a:spLocks/>
            </p:cNvSpPr>
            <p:nvPr/>
          </p:nvSpPr>
          <p:spPr bwMode="auto">
            <a:xfrm>
              <a:off x="795" y="2448"/>
              <a:ext cx="4475" cy="1235"/>
            </a:xfrm>
            <a:custGeom>
              <a:avLst/>
              <a:gdLst>
                <a:gd name="T0" fmla="*/ 4457 w 4475"/>
                <a:gd name="T1" fmla="*/ 90 h 1235"/>
                <a:gd name="T2" fmla="*/ 4402 w 4475"/>
                <a:gd name="T3" fmla="*/ 145 h 1235"/>
                <a:gd name="T4" fmla="*/ 4311 w 4475"/>
                <a:gd name="T5" fmla="*/ 218 h 1235"/>
                <a:gd name="T6" fmla="*/ 4038 w 4475"/>
                <a:gd name="T7" fmla="*/ 345 h 1235"/>
                <a:gd name="T8" fmla="*/ 3875 w 4475"/>
                <a:gd name="T9" fmla="*/ 399 h 1235"/>
                <a:gd name="T10" fmla="*/ 3711 w 4475"/>
                <a:gd name="T11" fmla="*/ 436 h 1235"/>
                <a:gd name="T12" fmla="*/ 3456 w 4475"/>
                <a:gd name="T13" fmla="*/ 490 h 1235"/>
                <a:gd name="T14" fmla="*/ 3256 w 4475"/>
                <a:gd name="T15" fmla="*/ 526 h 1235"/>
                <a:gd name="T16" fmla="*/ 3038 w 4475"/>
                <a:gd name="T17" fmla="*/ 545 h 1235"/>
                <a:gd name="T18" fmla="*/ 2801 w 4475"/>
                <a:gd name="T19" fmla="*/ 563 h 1235"/>
                <a:gd name="T20" fmla="*/ 2583 w 4475"/>
                <a:gd name="T21" fmla="*/ 581 h 1235"/>
                <a:gd name="T22" fmla="*/ 2347 w 4475"/>
                <a:gd name="T23" fmla="*/ 599 h 1235"/>
                <a:gd name="T24" fmla="*/ 2092 w 4475"/>
                <a:gd name="T25" fmla="*/ 599 h 1235"/>
                <a:gd name="T26" fmla="*/ 1856 w 4475"/>
                <a:gd name="T27" fmla="*/ 581 h 1235"/>
                <a:gd name="T28" fmla="*/ 1619 w 4475"/>
                <a:gd name="T29" fmla="*/ 581 h 1235"/>
                <a:gd name="T30" fmla="*/ 1401 w 4475"/>
                <a:gd name="T31" fmla="*/ 563 h 1235"/>
                <a:gd name="T32" fmla="*/ 1183 w 4475"/>
                <a:gd name="T33" fmla="*/ 526 h 1235"/>
                <a:gd name="T34" fmla="*/ 964 w 4475"/>
                <a:gd name="T35" fmla="*/ 508 h 1235"/>
                <a:gd name="T36" fmla="*/ 764 w 4475"/>
                <a:gd name="T37" fmla="*/ 472 h 1235"/>
                <a:gd name="T38" fmla="*/ 582 w 4475"/>
                <a:gd name="T39" fmla="*/ 436 h 1235"/>
                <a:gd name="T40" fmla="*/ 419 w 4475"/>
                <a:gd name="T41" fmla="*/ 381 h 1235"/>
                <a:gd name="T42" fmla="*/ 273 w 4475"/>
                <a:gd name="T43" fmla="*/ 327 h 1235"/>
                <a:gd name="T44" fmla="*/ 91 w 4475"/>
                <a:gd name="T45" fmla="*/ 236 h 1235"/>
                <a:gd name="T46" fmla="*/ 0 w 4475"/>
                <a:gd name="T47" fmla="*/ 181 h 1235"/>
                <a:gd name="T48" fmla="*/ 55 w 4475"/>
                <a:gd name="T49" fmla="*/ 853 h 1235"/>
                <a:gd name="T50" fmla="*/ 237 w 4475"/>
                <a:gd name="T51" fmla="*/ 944 h 1235"/>
                <a:gd name="T52" fmla="*/ 364 w 4475"/>
                <a:gd name="T53" fmla="*/ 999 h 1235"/>
                <a:gd name="T54" fmla="*/ 528 w 4475"/>
                <a:gd name="T55" fmla="*/ 1053 h 1235"/>
                <a:gd name="T56" fmla="*/ 837 w 4475"/>
                <a:gd name="T57" fmla="*/ 1126 h 1235"/>
                <a:gd name="T58" fmla="*/ 1248 w 4475"/>
                <a:gd name="T59" fmla="*/ 1179 h 1235"/>
                <a:gd name="T60" fmla="*/ 1755 w 4475"/>
                <a:gd name="T61" fmla="*/ 1227 h 1235"/>
                <a:gd name="T62" fmla="*/ 2092 w 4475"/>
                <a:gd name="T63" fmla="*/ 1235 h 1235"/>
                <a:gd name="T64" fmla="*/ 2347 w 4475"/>
                <a:gd name="T65" fmla="*/ 1235 h 1235"/>
                <a:gd name="T66" fmla="*/ 2965 w 4475"/>
                <a:gd name="T67" fmla="*/ 1199 h 1235"/>
                <a:gd name="T68" fmla="*/ 3402 w 4475"/>
                <a:gd name="T69" fmla="*/ 1144 h 1235"/>
                <a:gd name="T70" fmla="*/ 3765 w 4475"/>
                <a:gd name="T71" fmla="*/ 1071 h 1235"/>
                <a:gd name="T72" fmla="*/ 3929 w 4475"/>
                <a:gd name="T73" fmla="*/ 1017 h 1235"/>
                <a:gd name="T74" fmla="*/ 4075 w 4475"/>
                <a:gd name="T75" fmla="*/ 962 h 1235"/>
                <a:gd name="T76" fmla="*/ 4275 w 4475"/>
                <a:gd name="T77" fmla="*/ 872 h 1235"/>
                <a:gd name="T78" fmla="*/ 4366 w 4475"/>
                <a:gd name="T79" fmla="*/ 817 h 1235"/>
                <a:gd name="T80" fmla="*/ 4420 w 4475"/>
                <a:gd name="T81" fmla="*/ 763 h 1235"/>
                <a:gd name="T82" fmla="*/ 4475 w 4475"/>
                <a:gd name="T83" fmla="*/ 654 h 1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75"/>
                <a:gd name="T127" fmla="*/ 0 h 1235"/>
                <a:gd name="T128" fmla="*/ 4475 w 4475"/>
                <a:gd name="T129" fmla="*/ 1235 h 1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75" h="1235">
                  <a:moveTo>
                    <a:pt x="4475" y="0"/>
                  </a:moveTo>
                  <a:lnTo>
                    <a:pt x="4475" y="18"/>
                  </a:lnTo>
                  <a:lnTo>
                    <a:pt x="4457" y="90"/>
                  </a:lnTo>
                  <a:lnTo>
                    <a:pt x="4438" y="109"/>
                  </a:lnTo>
                  <a:lnTo>
                    <a:pt x="4420" y="127"/>
                  </a:lnTo>
                  <a:lnTo>
                    <a:pt x="4402" y="145"/>
                  </a:lnTo>
                  <a:lnTo>
                    <a:pt x="4384" y="163"/>
                  </a:lnTo>
                  <a:lnTo>
                    <a:pt x="4366" y="181"/>
                  </a:lnTo>
                  <a:lnTo>
                    <a:pt x="4311" y="218"/>
                  </a:lnTo>
                  <a:lnTo>
                    <a:pt x="4129" y="308"/>
                  </a:lnTo>
                  <a:lnTo>
                    <a:pt x="4075" y="327"/>
                  </a:lnTo>
                  <a:lnTo>
                    <a:pt x="4038" y="345"/>
                  </a:lnTo>
                  <a:lnTo>
                    <a:pt x="3984" y="363"/>
                  </a:lnTo>
                  <a:lnTo>
                    <a:pt x="3929" y="381"/>
                  </a:lnTo>
                  <a:lnTo>
                    <a:pt x="3875" y="399"/>
                  </a:lnTo>
                  <a:lnTo>
                    <a:pt x="3820" y="417"/>
                  </a:lnTo>
                  <a:lnTo>
                    <a:pt x="3765" y="436"/>
                  </a:lnTo>
                  <a:lnTo>
                    <a:pt x="3711" y="436"/>
                  </a:lnTo>
                  <a:lnTo>
                    <a:pt x="3656" y="454"/>
                  </a:lnTo>
                  <a:lnTo>
                    <a:pt x="3584" y="472"/>
                  </a:lnTo>
                  <a:lnTo>
                    <a:pt x="3456" y="490"/>
                  </a:lnTo>
                  <a:lnTo>
                    <a:pt x="3402" y="508"/>
                  </a:lnTo>
                  <a:lnTo>
                    <a:pt x="3329" y="508"/>
                  </a:lnTo>
                  <a:lnTo>
                    <a:pt x="3256" y="526"/>
                  </a:lnTo>
                  <a:lnTo>
                    <a:pt x="3183" y="526"/>
                  </a:lnTo>
                  <a:lnTo>
                    <a:pt x="3111" y="545"/>
                  </a:lnTo>
                  <a:lnTo>
                    <a:pt x="3038" y="545"/>
                  </a:lnTo>
                  <a:lnTo>
                    <a:pt x="2965" y="563"/>
                  </a:lnTo>
                  <a:lnTo>
                    <a:pt x="2892" y="563"/>
                  </a:lnTo>
                  <a:lnTo>
                    <a:pt x="2801" y="563"/>
                  </a:lnTo>
                  <a:lnTo>
                    <a:pt x="2729" y="581"/>
                  </a:lnTo>
                  <a:lnTo>
                    <a:pt x="2656" y="581"/>
                  </a:lnTo>
                  <a:lnTo>
                    <a:pt x="2583" y="581"/>
                  </a:lnTo>
                  <a:lnTo>
                    <a:pt x="2492" y="581"/>
                  </a:lnTo>
                  <a:lnTo>
                    <a:pt x="2419" y="599"/>
                  </a:lnTo>
                  <a:lnTo>
                    <a:pt x="2347" y="599"/>
                  </a:lnTo>
                  <a:lnTo>
                    <a:pt x="2256" y="599"/>
                  </a:lnTo>
                  <a:lnTo>
                    <a:pt x="2183" y="599"/>
                  </a:lnTo>
                  <a:lnTo>
                    <a:pt x="2092" y="599"/>
                  </a:lnTo>
                  <a:lnTo>
                    <a:pt x="2019" y="599"/>
                  </a:lnTo>
                  <a:lnTo>
                    <a:pt x="1946" y="599"/>
                  </a:lnTo>
                  <a:lnTo>
                    <a:pt x="1856" y="581"/>
                  </a:lnTo>
                  <a:lnTo>
                    <a:pt x="1783" y="581"/>
                  </a:lnTo>
                  <a:lnTo>
                    <a:pt x="1710" y="581"/>
                  </a:lnTo>
                  <a:lnTo>
                    <a:pt x="1619" y="581"/>
                  </a:lnTo>
                  <a:lnTo>
                    <a:pt x="1546" y="563"/>
                  </a:lnTo>
                  <a:lnTo>
                    <a:pt x="1474" y="563"/>
                  </a:lnTo>
                  <a:lnTo>
                    <a:pt x="1401" y="563"/>
                  </a:lnTo>
                  <a:lnTo>
                    <a:pt x="1328" y="545"/>
                  </a:lnTo>
                  <a:lnTo>
                    <a:pt x="1237" y="545"/>
                  </a:lnTo>
                  <a:lnTo>
                    <a:pt x="1183" y="526"/>
                  </a:lnTo>
                  <a:lnTo>
                    <a:pt x="1110" y="526"/>
                  </a:lnTo>
                  <a:lnTo>
                    <a:pt x="1037" y="508"/>
                  </a:lnTo>
                  <a:lnTo>
                    <a:pt x="964" y="508"/>
                  </a:lnTo>
                  <a:lnTo>
                    <a:pt x="891" y="490"/>
                  </a:lnTo>
                  <a:lnTo>
                    <a:pt x="837" y="490"/>
                  </a:lnTo>
                  <a:lnTo>
                    <a:pt x="764" y="472"/>
                  </a:lnTo>
                  <a:lnTo>
                    <a:pt x="710" y="454"/>
                  </a:lnTo>
                  <a:lnTo>
                    <a:pt x="637" y="436"/>
                  </a:lnTo>
                  <a:lnTo>
                    <a:pt x="582" y="436"/>
                  </a:lnTo>
                  <a:lnTo>
                    <a:pt x="528" y="417"/>
                  </a:lnTo>
                  <a:lnTo>
                    <a:pt x="473" y="399"/>
                  </a:lnTo>
                  <a:lnTo>
                    <a:pt x="419" y="381"/>
                  </a:lnTo>
                  <a:lnTo>
                    <a:pt x="364" y="363"/>
                  </a:lnTo>
                  <a:lnTo>
                    <a:pt x="328" y="345"/>
                  </a:lnTo>
                  <a:lnTo>
                    <a:pt x="273" y="327"/>
                  </a:lnTo>
                  <a:lnTo>
                    <a:pt x="237" y="308"/>
                  </a:lnTo>
                  <a:lnTo>
                    <a:pt x="128" y="254"/>
                  </a:lnTo>
                  <a:lnTo>
                    <a:pt x="91" y="236"/>
                  </a:lnTo>
                  <a:lnTo>
                    <a:pt x="55" y="218"/>
                  </a:lnTo>
                  <a:lnTo>
                    <a:pt x="18" y="199"/>
                  </a:lnTo>
                  <a:lnTo>
                    <a:pt x="0" y="181"/>
                  </a:lnTo>
                  <a:lnTo>
                    <a:pt x="0" y="817"/>
                  </a:lnTo>
                  <a:lnTo>
                    <a:pt x="18" y="835"/>
                  </a:lnTo>
                  <a:lnTo>
                    <a:pt x="55" y="853"/>
                  </a:lnTo>
                  <a:lnTo>
                    <a:pt x="91" y="872"/>
                  </a:lnTo>
                  <a:lnTo>
                    <a:pt x="128" y="890"/>
                  </a:lnTo>
                  <a:lnTo>
                    <a:pt x="237" y="944"/>
                  </a:lnTo>
                  <a:lnTo>
                    <a:pt x="273" y="962"/>
                  </a:lnTo>
                  <a:lnTo>
                    <a:pt x="328" y="981"/>
                  </a:lnTo>
                  <a:lnTo>
                    <a:pt x="364" y="999"/>
                  </a:lnTo>
                  <a:lnTo>
                    <a:pt x="419" y="1017"/>
                  </a:lnTo>
                  <a:lnTo>
                    <a:pt x="473" y="1035"/>
                  </a:lnTo>
                  <a:lnTo>
                    <a:pt x="528" y="1053"/>
                  </a:lnTo>
                  <a:lnTo>
                    <a:pt x="618" y="1077"/>
                  </a:lnTo>
                  <a:lnTo>
                    <a:pt x="744" y="1104"/>
                  </a:lnTo>
                  <a:lnTo>
                    <a:pt x="837" y="1126"/>
                  </a:lnTo>
                  <a:lnTo>
                    <a:pt x="964" y="1144"/>
                  </a:lnTo>
                  <a:lnTo>
                    <a:pt x="1110" y="1164"/>
                  </a:lnTo>
                  <a:lnTo>
                    <a:pt x="1248" y="1179"/>
                  </a:lnTo>
                  <a:lnTo>
                    <a:pt x="1401" y="1199"/>
                  </a:lnTo>
                  <a:lnTo>
                    <a:pt x="1619" y="1217"/>
                  </a:lnTo>
                  <a:lnTo>
                    <a:pt x="1755" y="1227"/>
                  </a:lnTo>
                  <a:lnTo>
                    <a:pt x="1946" y="1235"/>
                  </a:lnTo>
                  <a:lnTo>
                    <a:pt x="2019" y="1235"/>
                  </a:lnTo>
                  <a:lnTo>
                    <a:pt x="2092" y="1235"/>
                  </a:lnTo>
                  <a:lnTo>
                    <a:pt x="2183" y="1235"/>
                  </a:lnTo>
                  <a:lnTo>
                    <a:pt x="2256" y="1235"/>
                  </a:lnTo>
                  <a:lnTo>
                    <a:pt x="2347" y="1235"/>
                  </a:lnTo>
                  <a:lnTo>
                    <a:pt x="2419" y="1235"/>
                  </a:lnTo>
                  <a:lnTo>
                    <a:pt x="2729" y="1217"/>
                  </a:lnTo>
                  <a:lnTo>
                    <a:pt x="2965" y="1199"/>
                  </a:lnTo>
                  <a:lnTo>
                    <a:pt x="3138" y="1179"/>
                  </a:lnTo>
                  <a:lnTo>
                    <a:pt x="3264" y="1161"/>
                  </a:lnTo>
                  <a:lnTo>
                    <a:pt x="3402" y="1144"/>
                  </a:lnTo>
                  <a:lnTo>
                    <a:pt x="3529" y="1126"/>
                  </a:lnTo>
                  <a:lnTo>
                    <a:pt x="3660" y="1095"/>
                  </a:lnTo>
                  <a:lnTo>
                    <a:pt x="3765" y="1071"/>
                  </a:lnTo>
                  <a:lnTo>
                    <a:pt x="3820" y="1053"/>
                  </a:lnTo>
                  <a:lnTo>
                    <a:pt x="3875" y="1035"/>
                  </a:lnTo>
                  <a:lnTo>
                    <a:pt x="3929" y="1017"/>
                  </a:lnTo>
                  <a:lnTo>
                    <a:pt x="3984" y="999"/>
                  </a:lnTo>
                  <a:lnTo>
                    <a:pt x="4038" y="981"/>
                  </a:lnTo>
                  <a:lnTo>
                    <a:pt x="4075" y="962"/>
                  </a:lnTo>
                  <a:lnTo>
                    <a:pt x="4129" y="944"/>
                  </a:lnTo>
                  <a:lnTo>
                    <a:pt x="4238" y="890"/>
                  </a:lnTo>
                  <a:lnTo>
                    <a:pt x="4275" y="872"/>
                  </a:lnTo>
                  <a:lnTo>
                    <a:pt x="4311" y="853"/>
                  </a:lnTo>
                  <a:lnTo>
                    <a:pt x="4329" y="835"/>
                  </a:lnTo>
                  <a:lnTo>
                    <a:pt x="4366" y="817"/>
                  </a:lnTo>
                  <a:lnTo>
                    <a:pt x="4384" y="799"/>
                  </a:lnTo>
                  <a:lnTo>
                    <a:pt x="4402" y="781"/>
                  </a:lnTo>
                  <a:lnTo>
                    <a:pt x="4420" y="763"/>
                  </a:lnTo>
                  <a:lnTo>
                    <a:pt x="4438" y="744"/>
                  </a:lnTo>
                  <a:lnTo>
                    <a:pt x="4457" y="726"/>
                  </a:lnTo>
                  <a:lnTo>
                    <a:pt x="4475" y="654"/>
                  </a:lnTo>
                  <a:lnTo>
                    <a:pt x="4475" y="635"/>
                  </a:lnTo>
                  <a:lnTo>
                    <a:pt x="4475" y="0"/>
                  </a:lnTo>
                  <a:close/>
                </a:path>
              </a:pathLst>
            </a:custGeom>
            <a:solidFill>
              <a:srgbClr val="800000"/>
            </a:solidFill>
            <a:ln w="28575">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7176" name="Text Box 11"/>
            <p:cNvSpPr txBox="1">
              <a:spLocks noChangeArrowheads="1"/>
            </p:cNvSpPr>
            <p:nvPr/>
          </p:nvSpPr>
          <p:spPr bwMode="auto">
            <a:xfrm>
              <a:off x="281" y="3716"/>
              <a:ext cx="526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4400" b="1" smtClean="0">
                  <a:solidFill>
                    <a:srgbClr val="000000"/>
                  </a:solidFill>
                </a:rPr>
                <a:t>Materials &amp; Equipment - 60%</a:t>
              </a:r>
            </a:p>
          </p:txBody>
        </p:sp>
      </p:grpSp>
      <p:sp>
        <p:nvSpPr>
          <p:cNvPr id="19" name="TextBox 18"/>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813883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494947" y="76200"/>
            <a:ext cx="8151813" cy="8612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0000"/>
          </a:bodyPr>
          <a:lstStyle/>
          <a:p>
            <a:pPr algn="ctr"/>
            <a:r>
              <a:rPr lang="en-US" sz="3600" b="1" dirty="0" smtClean="0">
                <a:solidFill>
                  <a:srgbClr val="FFFF00"/>
                </a:solidFill>
                <a:latin typeface="+mn-lt"/>
              </a:rPr>
              <a:t>EMSA:  Expediting </a:t>
            </a:r>
            <a:r>
              <a:rPr lang="en-US" sz="3600" b="1" dirty="0">
                <a:solidFill>
                  <a:srgbClr val="FFFF00"/>
                </a:solidFill>
                <a:latin typeface="+mn-lt"/>
              </a:rPr>
              <a:t>Equipment &amp; Material Selection and </a:t>
            </a:r>
            <a:r>
              <a:rPr lang="en-US" sz="3600" b="1" dirty="0" smtClean="0">
                <a:solidFill>
                  <a:srgbClr val="FFFF00"/>
                </a:solidFill>
                <a:latin typeface="+mn-lt"/>
              </a:rPr>
              <a:t>Acquisition</a:t>
            </a:r>
            <a:endParaRPr lang="en-US" sz="3600" b="1" dirty="0">
              <a:solidFill>
                <a:srgbClr val="FFFF00"/>
              </a:solidFill>
              <a:latin typeface="+mn-lt"/>
            </a:endParaRPr>
          </a:p>
        </p:txBody>
      </p:sp>
      <p:sp>
        <p:nvSpPr>
          <p:cNvPr id="5" name="TextBox 4"/>
          <p:cNvSpPr txBox="1"/>
          <p:nvPr/>
        </p:nvSpPr>
        <p:spPr>
          <a:xfrm>
            <a:off x="5257800" y="3475793"/>
            <a:ext cx="3352799" cy="1200329"/>
          </a:xfrm>
          <a:prstGeom prst="rect">
            <a:avLst/>
          </a:prstGeom>
          <a:noFill/>
        </p:spPr>
        <p:txBody>
          <a:bodyPr wrap="square" rtlCol="0">
            <a:spAutoFit/>
          </a:bodyPr>
          <a:lstStyle/>
          <a:p>
            <a:pPr algn="ctr"/>
            <a:r>
              <a:rPr lang="en-US" sz="3600" b="1" dirty="0" smtClean="0"/>
              <a:t>MAKE IT EASY TO BUY</a:t>
            </a:r>
            <a:endParaRPr lang="en-US" sz="3600" dirty="0"/>
          </a:p>
        </p:txBody>
      </p:sp>
      <p:pic>
        <p:nvPicPr>
          <p:cNvPr id="6" name="Picture 3"/>
          <p:cNvPicPr>
            <a:picLocks noChangeAspect="1" noChangeArrowheads="1"/>
          </p:cNvPicPr>
          <p:nvPr/>
        </p:nvPicPr>
        <p:blipFill rotWithShape="1">
          <a:blip r:embed="rId2" cstate="print"/>
          <a:srcRect b="25454"/>
          <a:stretch/>
        </p:blipFill>
        <p:spPr bwMode="auto">
          <a:xfrm>
            <a:off x="228600" y="1278420"/>
            <a:ext cx="3733799" cy="31615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rotWithShape="1">
          <a:blip r:embed="rId3" cstate="print"/>
          <a:srcRect t="6092" b="62195"/>
          <a:stretch/>
        </p:blipFill>
        <p:spPr bwMode="auto">
          <a:xfrm>
            <a:off x="1371600" y="3724148"/>
            <a:ext cx="2286000" cy="19039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5"/>
          <p:cNvPicPr>
            <a:picLocks noChangeAspect="1" noChangeArrowheads="1"/>
          </p:cNvPicPr>
          <p:nvPr/>
        </p:nvPicPr>
        <p:blipFill>
          <a:blip r:embed="rId4" cstate="print"/>
          <a:srcRect/>
          <a:stretch>
            <a:fillRect/>
          </a:stretch>
        </p:blipFill>
        <p:spPr bwMode="auto">
          <a:xfrm>
            <a:off x="3193883" y="1447800"/>
            <a:ext cx="1469571"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 name="Picture 6"/>
          <p:cNvPicPr>
            <a:picLocks noChangeAspect="1" noChangeArrowheads="1"/>
          </p:cNvPicPr>
          <p:nvPr/>
        </p:nvPicPr>
        <p:blipFill>
          <a:blip r:embed="rId5" cstate="print"/>
          <a:srcRect/>
          <a:stretch>
            <a:fillRect/>
          </a:stretch>
        </p:blipFill>
        <p:spPr bwMode="auto">
          <a:xfrm>
            <a:off x="2514600" y="4343400"/>
            <a:ext cx="2259943" cy="157577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4789783" y="1412643"/>
            <a:ext cx="3988456" cy="1446550"/>
          </a:xfrm>
          <a:prstGeom prst="rect">
            <a:avLst/>
          </a:prstGeom>
          <a:noFill/>
        </p:spPr>
        <p:txBody>
          <a:bodyPr wrap="square" rtlCol="0">
            <a:spAutoFit/>
          </a:bodyPr>
          <a:lstStyle/>
          <a:p>
            <a:pPr algn="ctr"/>
            <a:r>
              <a:rPr lang="en-US" sz="4400" b="1" dirty="0" err="1" smtClean="0"/>
              <a:t>eCATLOG</a:t>
            </a:r>
            <a:r>
              <a:rPr lang="en-US" sz="4400" b="1" dirty="0" smtClean="0"/>
              <a:t> PURCHASING</a:t>
            </a:r>
            <a:endParaRPr lang="en-US" sz="4400" dirty="0"/>
          </a:p>
        </p:txBody>
      </p:sp>
      <p:sp>
        <p:nvSpPr>
          <p:cNvPr id="11" name="TextBox 10"/>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312884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81000" y="381000"/>
            <a:ext cx="8229600" cy="1143000"/>
          </a:xfrm>
        </p:spPr>
        <p:txBody>
          <a:bodyPr>
            <a:normAutofit/>
          </a:bodyPr>
          <a:lstStyle/>
          <a:p>
            <a:r>
              <a:rPr lang="en-US" sz="5400" b="1" dirty="0" smtClean="0">
                <a:solidFill>
                  <a:srgbClr val="FFFF00"/>
                </a:solidFill>
              </a:rPr>
              <a:t>WORKFACE PLANNING</a:t>
            </a:r>
          </a:p>
        </p:txBody>
      </p:sp>
      <p:sp>
        <p:nvSpPr>
          <p:cNvPr id="17410" name="Rectangle 4"/>
          <p:cNvSpPr>
            <a:spLocks noChangeArrowheads="1"/>
          </p:cNvSpPr>
          <p:nvPr/>
        </p:nvSpPr>
        <p:spPr bwMode="auto">
          <a:xfrm>
            <a:off x="457200" y="1905000"/>
            <a:ext cx="8305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a:t>Workface Planning is the process of organizing and </a:t>
            </a:r>
            <a:r>
              <a:rPr lang="en-US" sz="3200" b="1" dirty="0">
                <a:solidFill>
                  <a:srgbClr val="FFFF00"/>
                </a:solidFill>
              </a:rPr>
              <a:t>delivering all the elements necessary, before work is started</a:t>
            </a:r>
            <a:r>
              <a:rPr lang="en-US" sz="3200" b="1" dirty="0"/>
              <a:t>, to enable craft persons to perform quality work in a safe, effective and efficient manner, while providing field supervision more </a:t>
            </a:r>
            <a:r>
              <a:rPr lang="ja-JP" altLang="en-US" sz="3200" b="1" dirty="0"/>
              <a:t>‘</a:t>
            </a:r>
            <a:r>
              <a:rPr lang="en-US" altLang="ja-JP" sz="3200" b="1" dirty="0"/>
              <a:t>boot time</a:t>
            </a:r>
            <a:r>
              <a:rPr lang="ja-JP" altLang="en-US" sz="3200" b="1" dirty="0"/>
              <a:t>’</a:t>
            </a:r>
            <a:r>
              <a:rPr lang="en-US" altLang="ja-JP" sz="3200" b="1" dirty="0"/>
              <a:t> in the field.</a:t>
            </a:r>
            <a:endParaRPr lang="en-US" sz="3200"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879852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81000" y="381000"/>
            <a:ext cx="8229600" cy="1143000"/>
          </a:xfrm>
        </p:spPr>
        <p:txBody>
          <a:bodyPr>
            <a:normAutofit/>
          </a:bodyPr>
          <a:lstStyle/>
          <a:p>
            <a:r>
              <a:rPr lang="en-US" b="1" smtClean="0"/>
              <a:t>Advanced Work Packaging (AWP)</a:t>
            </a:r>
          </a:p>
        </p:txBody>
      </p:sp>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43529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1524000"/>
            <a:ext cx="342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4103629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03200"/>
            <a:ext cx="83820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4000" b="1" dirty="0" smtClean="0">
                <a:solidFill>
                  <a:srgbClr val="FFFF00"/>
                </a:solidFill>
                <a:latin typeface="+mn-lt"/>
              </a:rPr>
              <a:t>PRODUCITIVITY RESEARCH </a:t>
            </a:r>
            <a:endParaRPr lang="en-US" sz="4000" b="1" dirty="0">
              <a:solidFill>
                <a:srgbClr val="FFFF00"/>
              </a:solidFill>
              <a:latin typeface="+mn-lt"/>
            </a:endParaRPr>
          </a:p>
        </p:txBody>
      </p:sp>
      <p:sp>
        <p:nvSpPr>
          <p:cNvPr id="9" name="Text Placeholder 2"/>
          <p:cNvSpPr>
            <a:spLocks noGrp="1"/>
          </p:cNvSpPr>
          <p:nvPr>
            <p:ph type="body" sz="quarter" idx="10"/>
          </p:nvPr>
        </p:nvSpPr>
        <p:spPr>
          <a:xfrm>
            <a:off x="228600" y="804665"/>
            <a:ext cx="8647057" cy="1938535"/>
          </a:xfrm>
          <a:solidFill>
            <a:schemeClr val="bg1"/>
          </a:solidFill>
        </p:spPr>
        <p:txBody>
          <a:bodyPr wrap="square" numCol="1" anchor="t" anchorCtr="0" compatLnSpc="1">
            <a:prstTxWarp prst="textNoShape">
              <a:avLst/>
            </a:prstTxWarp>
          </a:bodyPr>
          <a:lstStyle/>
          <a:p>
            <a:pPr marL="338138" indent="-230188">
              <a:spcBef>
                <a:spcPct val="0"/>
              </a:spcBef>
              <a:spcAft>
                <a:spcPts val="800"/>
              </a:spcAft>
              <a:buSzPct val="170000"/>
              <a:buFont typeface="Arial" charset="0"/>
              <a:buChar char="•"/>
            </a:pPr>
            <a:r>
              <a:rPr lang="en-US" sz="1900" dirty="0" smtClean="0">
                <a:solidFill>
                  <a:schemeClr val="tx1"/>
                </a:solidFill>
                <a:latin typeface="+mn-lt"/>
                <a:cs typeface="Arial" charset="0"/>
              </a:rPr>
              <a:t>Construction Industry Institute (CII)</a:t>
            </a:r>
            <a:r>
              <a:rPr lang="en-US" sz="1900" dirty="0">
                <a:solidFill>
                  <a:schemeClr val="tx1"/>
                </a:solidFill>
                <a:latin typeface="+mn-lt"/>
                <a:cs typeface="Arial" charset="0"/>
              </a:rPr>
              <a:t> </a:t>
            </a:r>
            <a:r>
              <a:rPr lang="en-US" sz="1900" dirty="0" smtClean="0">
                <a:solidFill>
                  <a:schemeClr val="tx1"/>
                </a:solidFill>
                <a:latin typeface="+mn-lt"/>
                <a:cs typeface="Arial" charset="0"/>
              </a:rPr>
              <a:t>studies* have </a:t>
            </a:r>
            <a:r>
              <a:rPr lang="en-US" sz="1900" dirty="0">
                <a:solidFill>
                  <a:schemeClr val="tx1"/>
                </a:solidFill>
                <a:latin typeface="+mn-lt"/>
                <a:cs typeface="Arial" charset="0"/>
              </a:rPr>
              <a:t>shown that </a:t>
            </a:r>
            <a:r>
              <a:rPr lang="en-US" sz="1900" dirty="0" smtClean="0">
                <a:solidFill>
                  <a:schemeClr val="tx1"/>
                </a:solidFill>
                <a:latin typeface="+mn-lt"/>
                <a:cs typeface="Arial" charset="0"/>
              </a:rPr>
              <a:t>25% to 40% of the construction installed costs is from direct labor.  </a:t>
            </a:r>
          </a:p>
          <a:p>
            <a:pPr marL="338138" indent="-230188">
              <a:spcBef>
                <a:spcPct val="0"/>
              </a:spcBef>
              <a:spcAft>
                <a:spcPts val="800"/>
              </a:spcAft>
              <a:buSzPct val="170000"/>
              <a:buFont typeface="Arial" charset="0"/>
              <a:buChar char="•"/>
            </a:pPr>
            <a:r>
              <a:rPr lang="en-US" sz="1900" dirty="0" smtClean="0">
                <a:solidFill>
                  <a:schemeClr val="tx1"/>
                </a:solidFill>
                <a:latin typeface="+mn-lt"/>
                <a:cs typeface="Arial" charset="0"/>
              </a:rPr>
              <a:t>Enabling Integrated Automated Advanced Work Packaging (AWP) has been identified as the best means to increase productivity, safety, quality, predictability and schedule performance.    </a:t>
            </a:r>
            <a:endParaRPr lang="en-US" sz="1900" dirty="0">
              <a:solidFill>
                <a:schemeClr val="tx1"/>
              </a:solidFill>
              <a:latin typeface="+mn-lt"/>
              <a:cs typeface="Arial" charset="0"/>
            </a:endParaRPr>
          </a:p>
          <a:p>
            <a:pPr>
              <a:buFont typeface="Arial" charset="0"/>
              <a:buChar char="•"/>
            </a:pPr>
            <a:endParaRPr lang="en-US" sz="1900" dirty="0">
              <a:solidFill>
                <a:srgbClr val="0B344C"/>
              </a:solidFill>
              <a:latin typeface="+mn-lt"/>
            </a:endParaRPr>
          </a:p>
        </p:txBody>
      </p:sp>
      <p:graphicFrame>
        <p:nvGraphicFramePr>
          <p:cNvPr id="10" name="Chart 9"/>
          <p:cNvGraphicFramePr>
            <a:graphicFrameLocks/>
          </p:cNvGraphicFramePr>
          <p:nvPr>
            <p:extLst>
              <p:ext uri="{D42A27DB-BD31-4B8C-83A1-F6EECF244321}">
                <p14:modId xmlns:p14="http://schemas.microsoft.com/office/powerpoint/2010/main" val="2408562215"/>
              </p:ext>
            </p:extLst>
          </p:nvPr>
        </p:nvGraphicFramePr>
        <p:xfrm>
          <a:off x="152400" y="2590800"/>
          <a:ext cx="5638800" cy="347003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276600" y="3031197"/>
            <a:ext cx="2133600" cy="584776"/>
          </a:xfrm>
          <a:prstGeom prst="rect">
            <a:avLst/>
          </a:prstGeom>
          <a:solidFill>
            <a:schemeClr val="bg1"/>
          </a:solidFill>
          <a:ln>
            <a:solidFill>
              <a:srgbClr val="6385AF"/>
            </a:solidFill>
          </a:ln>
        </p:spPr>
        <p:txBody>
          <a:bodyPr wrap="square" rtlCol="0">
            <a:spAutoFit/>
          </a:bodyPr>
          <a:lstStyle/>
          <a:p>
            <a:r>
              <a:rPr lang="en-US" sz="1600" dirty="0" smtClean="0"/>
              <a:t>Typical workday (8hr) consumption of time</a:t>
            </a:r>
            <a:endParaRPr lang="en-US" sz="1600" dirty="0"/>
          </a:p>
        </p:txBody>
      </p:sp>
      <p:sp>
        <p:nvSpPr>
          <p:cNvPr id="13" name="TextBox 12"/>
          <p:cNvSpPr txBox="1"/>
          <p:nvPr/>
        </p:nvSpPr>
        <p:spPr>
          <a:xfrm>
            <a:off x="990600" y="5712023"/>
            <a:ext cx="914400" cy="307777"/>
          </a:xfrm>
          <a:prstGeom prst="rect">
            <a:avLst/>
          </a:prstGeom>
          <a:noFill/>
          <a:ln>
            <a:noFill/>
          </a:ln>
        </p:spPr>
        <p:txBody>
          <a:bodyPr wrap="square" rtlCol="0">
            <a:spAutoFit/>
          </a:bodyPr>
          <a:lstStyle/>
          <a:p>
            <a:r>
              <a:rPr lang="en-US" sz="1400" dirty="0" smtClean="0"/>
              <a:t>Hours</a:t>
            </a:r>
            <a:endParaRPr lang="en-US" sz="1400" dirty="0"/>
          </a:p>
        </p:txBody>
      </p:sp>
      <p:sp>
        <p:nvSpPr>
          <p:cNvPr id="14" name="TextBox 13"/>
          <p:cNvSpPr txBox="1"/>
          <p:nvPr/>
        </p:nvSpPr>
        <p:spPr>
          <a:xfrm>
            <a:off x="6686550" y="5616504"/>
            <a:ext cx="2438400" cy="369332"/>
          </a:xfrm>
          <a:prstGeom prst="rect">
            <a:avLst/>
          </a:prstGeom>
          <a:noFill/>
          <a:ln>
            <a:noFill/>
          </a:ln>
        </p:spPr>
        <p:txBody>
          <a:bodyPr wrap="square" rtlCol="0">
            <a:spAutoFit/>
          </a:bodyPr>
          <a:lstStyle/>
          <a:p>
            <a:r>
              <a:rPr lang="en-US" dirty="0" smtClean="0"/>
              <a:t>* </a:t>
            </a:r>
            <a:r>
              <a:rPr lang="en-US" dirty="0">
                <a:cs typeface="Arial" charset="0"/>
              </a:rPr>
              <a:t>IR 252-2A</a:t>
            </a:r>
            <a:r>
              <a:rPr lang="en-US" dirty="0">
                <a:solidFill>
                  <a:srgbClr val="0B344C"/>
                </a:solidFill>
                <a:cs typeface="Arial" charset="0"/>
              </a:rPr>
              <a:t>, </a:t>
            </a:r>
            <a:r>
              <a:rPr lang="en-US" dirty="0" smtClean="0">
                <a:cs typeface="Arial" charset="0"/>
              </a:rPr>
              <a:t>2010</a:t>
            </a:r>
            <a:endParaRPr lang="en-US" dirty="0"/>
          </a:p>
        </p:txBody>
      </p:sp>
      <p:pic>
        <p:nvPicPr>
          <p:cNvPr id="12" name="Picture 11"/>
          <p:cNvPicPr>
            <a:picLocks noChangeAspect="1"/>
          </p:cNvPicPr>
          <p:nvPr/>
        </p:nvPicPr>
        <p:blipFill>
          <a:blip r:embed="rId3"/>
          <a:stretch>
            <a:fillRect/>
          </a:stretch>
        </p:blipFill>
        <p:spPr>
          <a:xfrm>
            <a:off x="6324601" y="2743200"/>
            <a:ext cx="2215384" cy="2844848"/>
          </a:xfrm>
          <a:prstGeom prst="rect">
            <a:avLst/>
          </a:prstGeom>
        </p:spPr>
      </p:pic>
      <p:sp>
        <p:nvSpPr>
          <p:cNvPr id="11" name="TextBox 10"/>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3794084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03200"/>
            <a:ext cx="83820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4000" b="1" dirty="0" smtClean="0">
                <a:solidFill>
                  <a:srgbClr val="FFFF00"/>
                </a:solidFill>
                <a:latin typeface="+mn-lt"/>
              </a:rPr>
              <a:t>IWP PRODUCTIVITY BENEFITS  </a:t>
            </a:r>
            <a:endParaRPr lang="en-US" sz="4000" b="1" dirty="0">
              <a:solidFill>
                <a:srgbClr val="FFFF00"/>
              </a:solidFill>
              <a:latin typeface="+mn-lt"/>
            </a:endParaRPr>
          </a:p>
        </p:txBody>
      </p:sp>
      <p:sp>
        <p:nvSpPr>
          <p:cNvPr id="9" name="Text Placeholder 2"/>
          <p:cNvSpPr>
            <a:spLocks noGrp="1"/>
          </p:cNvSpPr>
          <p:nvPr>
            <p:ph type="body" sz="quarter" idx="10"/>
          </p:nvPr>
        </p:nvSpPr>
        <p:spPr>
          <a:xfrm>
            <a:off x="228600" y="804665"/>
            <a:ext cx="8647057" cy="1938535"/>
          </a:xfrm>
          <a:solidFill>
            <a:schemeClr val="bg1"/>
          </a:solidFill>
        </p:spPr>
        <p:txBody>
          <a:bodyPr wrap="square" numCol="1" anchor="t" anchorCtr="0" compatLnSpc="1">
            <a:prstTxWarp prst="textNoShape">
              <a:avLst/>
            </a:prstTxWarp>
            <a:normAutofit/>
          </a:bodyPr>
          <a:lstStyle/>
          <a:p>
            <a:pPr algn="ctr"/>
            <a:r>
              <a:rPr lang="en-US" sz="3200" b="1" dirty="0" smtClean="0">
                <a:solidFill>
                  <a:schemeClr val="tx1"/>
                </a:solidFill>
                <a:latin typeface="+mn-lt"/>
              </a:rPr>
              <a:t>Elimination of WAIT, TOOLs &amp; Equipment </a:t>
            </a:r>
          </a:p>
          <a:p>
            <a:pPr algn="ctr"/>
            <a:r>
              <a:rPr lang="en-US" sz="3200" b="1" dirty="0" smtClean="0">
                <a:solidFill>
                  <a:schemeClr val="tx1"/>
                </a:solidFill>
                <a:latin typeface="+mn-lt"/>
              </a:rPr>
              <a:t>can POTENTIALLY improve productivity </a:t>
            </a:r>
          </a:p>
          <a:p>
            <a:pPr algn="ctr"/>
            <a:r>
              <a:rPr lang="en-US" sz="3200" b="1" dirty="0" smtClean="0">
                <a:solidFill>
                  <a:schemeClr val="tx1"/>
                </a:solidFill>
                <a:latin typeface="+mn-lt"/>
              </a:rPr>
              <a:t>from 2.2 hours a day to almost 5.</a:t>
            </a:r>
            <a:endParaRPr lang="en-US" sz="3200" b="1" dirty="0">
              <a:solidFill>
                <a:schemeClr val="tx1"/>
              </a:solidFill>
              <a:latin typeface="+mn-lt"/>
            </a:endParaRPr>
          </a:p>
        </p:txBody>
      </p:sp>
      <p:graphicFrame>
        <p:nvGraphicFramePr>
          <p:cNvPr id="10" name="Chart 9"/>
          <p:cNvGraphicFramePr>
            <a:graphicFrameLocks/>
          </p:cNvGraphicFramePr>
          <p:nvPr>
            <p:extLst>
              <p:ext uri="{D42A27DB-BD31-4B8C-83A1-F6EECF244321}">
                <p14:modId xmlns:p14="http://schemas.microsoft.com/office/powerpoint/2010/main" val="504863711"/>
              </p:ext>
            </p:extLst>
          </p:nvPr>
        </p:nvGraphicFramePr>
        <p:xfrm>
          <a:off x="152400" y="2590800"/>
          <a:ext cx="5638800" cy="347003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990600" y="5712023"/>
            <a:ext cx="914400" cy="307777"/>
          </a:xfrm>
          <a:prstGeom prst="rect">
            <a:avLst/>
          </a:prstGeom>
          <a:noFill/>
          <a:ln>
            <a:noFill/>
          </a:ln>
        </p:spPr>
        <p:txBody>
          <a:bodyPr wrap="square" rtlCol="0">
            <a:spAutoFit/>
          </a:bodyPr>
          <a:lstStyle/>
          <a:p>
            <a:r>
              <a:rPr lang="en-US" sz="1400" dirty="0" smtClean="0"/>
              <a:t>Hours</a:t>
            </a:r>
            <a:endParaRPr lang="en-US" sz="1400" dirty="0"/>
          </a:p>
        </p:txBody>
      </p:sp>
      <p:sp>
        <p:nvSpPr>
          <p:cNvPr id="2" name="Oval 1"/>
          <p:cNvSpPr/>
          <p:nvPr/>
        </p:nvSpPr>
        <p:spPr>
          <a:xfrm>
            <a:off x="756285" y="3820819"/>
            <a:ext cx="3048000" cy="4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4648200"/>
            <a:ext cx="4476750" cy="4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267450" y="2590800"/>
            <a:ext cx="0" cy="2892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15150" y="2669977"/>
            <a:ext cx="0" cy="2892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39050" y="2593777"/>
            <a:ext cx="0" cy="2892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01990" y="2593777"/>
            <a:ext cx="0" cy="2892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991600" y="2590800"/>
            <a:ext cx="0" cy="2892623"/>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96000" y="5525869"/>
            <a:ext cx="3505200" cy="338554"/>
          </a:xfrm>
          <a:prstGeom prst="rect">
            <a:avLst/>
          </a:prstGeom>
          <a:noFill/>
        </p:spPr>
        <p:txBody>
          <a:bodyPr wrap="square" rtlCol="0">
            <a:spAutoFit/>
          </a:bodyPr>
          <a:lstStyle/>
          <a:p>
            <a:r>
              <a:rPr lang="en-US" sz="1600" dirty="0" smtClean="0"/>
              <a:t>3.0        3.5       4.0      4.5     5.0</a:t>
            </a:r>
            <a:endParaRPr lang="en-US" sz="1600" dirty="0"/>
          </a:p>
        </p:txBody>
      </p:sp>
      <p:cxnSp>
        <p:nvCxnSpPr>
          <p:cNvPr id="19" name="Straight Connector 18"/>
          <p:cNvCxnSpPr/>
          <p:nvPr/>
        </p:nvCxnSpPr>
        <p:spPr>
          <a:xfrm>
            <a:off x="5562600" y="5507652"/>
            <a:ext cx="3448050" cy="18217"/>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752600" y="4785971"/>
            <a:ext cx="2228850" cy="20703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52600" y="3958590"/>
            <a:ext cx="1600200" cy="20703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1906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33333E-6 -1.11111E-6 L 0.17708 -1.11111E-6 C 0.25625 -1.11111E-6 0.35416 0.05093 0.35416 0.09259 L 0.35416 0.18542 " pathEditMode="relative" rAng="0" ptsTypes="FfFF">
                                      <p:cBhvr>
                                        <p:cTn id="6" dur="2000" fill="hold"/>
                                        <p:tgtEl>
                                          <p:spTgt spid="23"/>
                                        </p:tgtEl>
                                        <p:attrNameLst>
                                          <p:attrName>ppt_x</p:attrName>
                                          <p:attrName>ppt_y</p:attrName>
                                        </p:attrNameLst>
                                      </p:cBhvr>
                                      <p:rCtr x="17708" y="9259"/>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1.66667E-6 -2.96296E-6 L 0.26406 -2.96296E-6 C 0.38212 -2.96296E-6 0.52813 0.0176 0.52813 0.03241 L 0.52813 0.06482 " pathEditMode="relative" rAng="0" ptsTypes="FfFF">
                                      <p:cBhvr>
                                        <p:cTn id="10" dur="2000" fill="hold"/>
                                        <p:tgtEl>
                                          <p:spTgt spid="20"/>
                                        </p:tgtEl>
                                        <p:attrNameLst>
                                          <p:attrName>ppt_x</p:attrName>
                                          <p:attrName>ppt_y</p:attrName>
                                        </p:attrNameLst>
                                      </p:cBhvr>
                                      <p:rCtr x="26406" y="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850" y="1371191"/>
            <a:ext cx="6210300" cy="4357433"/>
          </a:xfrm>
          <a:prstGeom prst="rect">
            <a:avLst/>
          </a:prstGeom>
        </p:spPr>
      </p:pic>
      <p:sp>
        <p:nvSpPr>
          <p:cNvPr id="6" name="Rectangle 5"/>
          <p:cNvSpPr/>
          <p:nvPr/>
        </p:nvSpPr>
        <p:spPr>
          <a:xfrm>
            <a:off x="1143001" y="1371600"/>
            <a:ext cx="6705599" cy="447634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bwMode="auto">
          <a:xfrm>
            <a:off x="381000" y="152400"/>
            <a:ext cx="8382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000" dirty="0" smtClean="0">
                <a:solidFill>
                  <a:srgbClr val="0B344C"/>
                </a:solidFill>
                <a:latin typeface="+mn-lt"/>
              </a:rPr>
              <a:t>Advanced Work Packaging (AWP) Concept </a:t>
            </a:r>
            <a:br>
              <a:rPr lang="en-US" sz="3000" dirty="0" smtClean="0">
                <a:solidFill>
                  <a:srgbClr val="0B344C"/>
                </a:solidFill>
                <a:latin typeface="+mn-lt"/>
              </a:rPr>
            </a:br>
            <a:r>
              <a:rPr lang="en-US" sz="3000" dirty="0" smtClean="0">
                <a:solidFill>
                  <a:srgbClr val="0B344C"/>
                </a:solidFill>
                <a:latin typeface="+mn-lt"/>
              </a:rPr>
              <a:t>with </a:t>
            </a:r>
            <a:r>
              <a:rPr lang="en-US" sz="3000" dirty="0">
                <a:solidFill>
                  <a:srgbClr val="0B344C"/>
                </a:solidFill>
                <a:latin typeface="+mn-lt"/>
              </a:rPr>
              <a:t>a</a:t>
            </a:r>
            <a:r>
              <a:rPr lang="en-US" sz="3000" dirty="0" smtClean="0">
                <a:solidFill>
                  <a:srgbClr val="0B344C"/>
                </a:solidFill>
                <a:latin typeface="+mn-lt"/>
              </a:rPr>
              <a:t>n Integrated 3D Model</a:t>
            </a:r>
            <a:endParaRPr lang="en-US" sz="3000" dirty="0">
              <a:solidFill>
                <a:srgbClr val="0B344C"/>
              </a:solidFill>
              <a:latin typeface="+mn-lt"/>
            </a:endParaRPr>
          </a:p>
        </p:txBody>
      </p:sp>
      <p:grpSp>
        <p:nvGrpSpPr>
          <p:cNvPr id="11" name="Group 10"/>
          <p:cNvGrpSpPr/>
          <p:nvPr/>
        </p:nvGrpSpPr>
        <p:grpSpPr>
          <a:xfrm>
            <a:off x="2967430" y="2244552"/>
            <a:ext cx="2841229" cy="1834188"/>
            <a:chOff x="2967430" y="2244552"/>
            <a:chExt cx="2841229" cy="183418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430" y="2244552"/>
              <a:ext cx="2841229" cy="8794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093" y="2973840"/>
              <a:ext cx="1152525" cy="1104900"/>
            </a:xfrm>
            <a:prstGeom prst="rect">
              <a:avLst/>
            </a:prstGeom>
          </p:spPr>
        </p:pic>
      </p:grpSp>
      <p:grpSp>
        <p:nvGrpSpPr>
          <p:cNvPr id="14" name="Group 13"/>
          <p:cNvGrpSpPr/>
          <p:nvPr/>
        </p:nvGrpSpPr>
        <p:grpSpPr>
          <a:xfrm>
            <a:off x="4442535" y="4289767"/>
            <a:ext cx="3552299" cy="901603"/>
            <a:chOff x="4442535" y="4289767"/>
            <a:chExt cx="3552299" cy="901603"/>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289767"/>
              <a:ext cx="2085975" cy="5524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535" y="4808028"/>
              <a:ext cx="3552299" cy="383342"/>
            </a:xfrm>
            <a:prstGeom prst="rect">
              <a:avLst/>
            </a:prstGeom>
          </p:spPr>
        </p:pic>
      </p:grpSp>
      <p:grpSp>
        <p:nvGrpSpPr>
          <p:cNvPr id="13" name="Group 12"/>
          <p:cNvGrpSpPr/>
          <p:nvPr/>
        </p:nvGrpSpPr>
        <p:grpSpPr>
          <a:xfrm>
            <a:off x="320881" y="3499192"/>
            <a:ext cx="3607415" cy="1164934"/>
            <a:chOff x="320881" y="3499192"/>
            <a:chExt cx="3607415" cy="1164934"/>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089" y="3499192"/>
              <a:ext cx="2687955" cy="79057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81" y="4206469"/>
              <a:ext cx="3607415" cy="457657"/>
            </a:xfrm>
            <a:prstGeom prst="rect">
              <a:avLst/>
            </a:prstGeom>
          </p:spPr>
        </p:pic>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1348" y="3049931"/>
            <a:ext cx="2579372" cy="50684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3186" y="1451449"/>
            <a:ext cx="2812326" cy="673786"/>
          </a:xfrm>
          <a:prstGeom prst="rect">
            <a:avLst/>
          </a:prstGeom>
          <a:effectLst>
            <a:softEdge rad="38100"/>
          </a:effec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131" y="1364528"/>
            <a:ext cx="2879123" cy="983115"/>
          </a:xfrm>
          <a:prstGeom prst="rect">
            <a:avLst/>
          </a:prstGeom>
        </p:spPr>
      </p:pic>
      <p:sp>
        <p:nvSpPr>
          <p:cNvPr id="17" name="TextBox 16"/>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4606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par>
                                <p:cTn id="12" presetID="10" presetClass="entr" presetSubtype="0"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childTnLst>
                                </p:cTn>
                              </p:par>
                              <p:par>
                                <p:cTn id="15" presetID="10"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childTnLst>
                                </p:cTn>
                              </p:par>
                              <p:par>
                                <p:cTn id="18" presetID="10" presetClass="entr" presetSubtype="0"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childTnLst>
                                </p:cTn>
                              </p:par>
                              <p:par>
                                <p:cTn id="21" presetID="10" presetClass="entr" presetSubtype="0"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Elbow Connector 92"/>
          <p:cNvCxnSpPr/>
          <p:nvPr/>
        </p:nvCxnSpPr>
        <p:spPr>
          <a:xfrm>
            <a:off x="2515944" y="2564453"/>
            <a:ext cx="4327637" cy="191586"/>
          </a:xfrm>
          <a:prstGeom prst="bentConnector3">
            <a:avLst>
              <a:gd name="adj1" fmla="val -36"/>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865328" y="4980996"/>
            <a:ext cx="129540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Engineering</a:t>
            </a:r>
            <a:endParaRPr lang="en-US" sz="1400" b="1" dirty="0">
              <a:solidFill>
                <a:schemeClr val="tx1"/>
              </a:solidFill>
            </a:endParaRPr>
          </a:p>
        </p:txBody>
      </p:sp>
      <p:sp>
        <p:nvSpPr>
          <p:cNvPr id="9" name="Rectangle 8"/>
          <p:cNvSpPr/>
          <p:nvPr/>
        </p:nvSpPr>
        <p:spPr>
          <a:xfrm>
            <a:off x="2032747" y="4982455"/>
            <a:ext cx="1295400" cy="8352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Procurement</a:t>
            </a:r>
            <a:endParaRPr lang="en-US" sz="1400" b="1" dirty="0">
              <a:solidFill>
                <a:schemeClr val="tx1"/>
              </a:solidFill>
            </a:endParaRPr>
          </a:p>
        </p:txBody>
      </p:sp>
      <p:sp>
        <p:nvSpPr>
          <p:cNvPr id="50" name="Rectangle 49"/>
          <p:cNvSpPr/>
          <p:nvPr/>
        </p:nvSpPr>
        <p:spPr>
          <a:xfrm>
            <a:off x="3112760" y="4982455"/>
            <a:ext cx="1295400" cy="8352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Logistics</a:t>
            </a:r>
            <a:endParaRPr lang="en-US" sz="1400" b="1" dirty="0">
              <a:solidFill>
                <a:schemeClr val="tx1"/>
              </a:solidFill>
            </a:endParaRPr>
          </a:p>
        </p:txBody>
      </p:sp>
      <p:sp>
        <p:nvSpPr>
          <p:cNvPr id="7" name="Rectangle 6"/>
          <p:cNvSpPr/>
          <p:nvPr/>
        </p:nvSpPr>
        <p:spPr>
          <a:xfrm>
            <a:off x="4136744" y="4980996"/>
            <a:ext cx="1270747"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Shop Fabrication </a:t>
            </a:r>
            <a:endParaRPr lang="en-US" sz="1400" b="1" dirty="0">
              <a:solidFill>
                <a:schemeClr val="tx1"/>
              </a:solidFill>
            </a:endParaRPr>
          </a:p>
        </p:txBody>
      </p:sp>
      <p:sp>
        <p:nvSpPr>
          <p:cNvPr id="5" name="Rectangle 4"/>
          <p:cNvSpPr/>
          <p:nvPr/>
        </p:nvSpPr>
        <p:spPr>
          <a:xfrm>
            <a:off x="5234686" y="4980641"/>
            <a:ext cx="1295400" cy="8389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Site Installation</a:t>
            </a:r>
            <a:endParaRPr lang="en-US" sz="1400" b="1" dirty="0">
              <a:solidFill>
                <a:schemeClr val="tx1"/>
              </a:solidFill>
            </a:endParaRPr>
          </a:p>
        </p:txBody>
      </p:sp>
      <p:sp>
        <p:nvSpPr>
          <p:cNvPr id="6" name="Rectangle 5"/>
          <p:cNvSpPr/>
          <p:nvPr/>
        </p:nvSpPr>
        <p:spPr>
          <a:xfrm>
            <a:off x="6332628" y="4960578"/>
            <a:ext cx="1295400" cy="8790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Systems Testing &amp; Turnover</a:t>
            </a:r>
            <a:endParaRPr lang="en-US" sz="1400" b="1" dirty="0">
              <a:solidFill>
                <a:schemeClr val="tx1"/>
              </a:solidFill>
            </a:endParaRPr>
          </a:p>
        </p:txBody>
      </p:sp>
      <p:sp>
        <p:nvSpPr>
          <p:cNvPr id="10" name="Rectangle 9"/>
          <p:cNvSpPr/>
          <p:nvPr/>
        </p:nvSpPr>
        <p:spPr>
          <a:xfrm>
            <a:off x="7430570" y="4968439"/>
            <a:ext cx="1295400" cy="8633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Commission&amp; Start-Up</a:t>
            </a:r>
            <a:endParaRPr lang="en-US" sz="1400" b="1" dirty="0">
              <a:solidFill>
                <a:schemeClr val="tx1"/>
              </a:solidFill>
            </a:endParaRPr>
          </a:p>
        </p:txBody>
      </p:sp>
      <p:grpSp>
        <p:nvGrpSpPr>
          <p:cNvPr id="109" name="Group 108"/>
          <p:cNvGrpSpPr/>
          <p:nvPr/>
        </p:nvGrpSpPr>
        <p:grpSpPr>
          <a:xfrm>
            <a:off x="1405784" y="1255567"/>
            <a:ext cx="2803911" cy="1267347"/>
            <a:chOff x="1405784" y="1255567"/>
            <a:chExt cx="2803911" cy="1267347"/>
          </a:xfrm>
        </p:grpSpPr>
        <p:grpSp>
          <p:nvGrpSpPr>
            <p:cNvPr id="107" name="Group 106"/>
            <p:cNvGrpSpPr/>
            <p:nvPr/>
          </p:nvGrpSpPr>
          <p:grpSpPr>
            <a:xfrm>
              <a:off x="2041044" y="1774112"/>
              <a:ext cx="653736" cy="748802"/>
              <a:chOff x="2041044" y="1774112"/>
              <a:chExt cx="653736" cy="748802"/>
            </a:xfrm>
          </p:grpSpPr>
          <p:pic>
            <p:nvPicPr>
              <p:cNvPr id="1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9880" y="2048013"/>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0462" y="1921114"/>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1044" y="1774112"/>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107"/>
            <p:cNvGrpSpPr/>
            <p:nvPr/>
          </p:nvGrpSpPr>
          <p:grpSpPr>
            <a:xfrm>
              <a:off x="1405784" y="1255567"/>
              <a:ext cx="2803911" cy="584775"/>
              <a:chOff x="1405784" y="1255567"/>
              <a:chExt cx="2803911" cy="584775"/>
            </a:xfrm>
          </p:grpSpPr>
          <p:sp>
            <p:nvSpPr>
              <p:cNvPr id="14" name="TextBox 13"/>
              <p:cNvSpPr txBox="1"/>
              <p:nvPr/>
            </p:nvSpPr>
            <p:spPr>
              <a:xfrm>
                <a:off x="3157804" y="1417007"/>
                <a:ext cx="1051891" cy="338554"/>
              </a:xfrm>
              <a:prstGeom prst="rect">
                <a:avLst/>
              </a:prstGeom>
              <a:noFill/>
            </p:spPr>
            <p:txBody>
              <a:bodyPr wrap="none" rtlCol="0">
                <a:spAutoFit/>
              </a:bodyPr>
              <a:lstStyle/>
              <a:p>
                <a:r>
                  <a:rPr lang="en-US" sz="1600" dirty="0" smtClean="0"/>
                  <a:t>== EWPs</a:t>
                </a:r>
                <a:endParaRPr lang="en-US" sz="1600" dirty="0"/>
              </a:p>
            </p:txBody>
          </p:sp>
          <p:sp>
            <p:nvSpPr>
              <p:cNvPr id="15" name="TextBox 14"/>
              <p:cNvSpPr txBox="1"/>
              <p:nvPr/>
            </p:nvSpPr>
            <p:spPr>
              <a:xfrm>
                <a:off x="1405784" y="1255567"/>
                <a:ext cx="1859509" cy="584775"/>
              </a:xfrm>
              <a:prstGeom prst="rect">
                <a:avLst/>
              </a:prstGeom>
              <a:noFill/>
            </p:spPr>
            <p:txBody>
              <a:bodyPr wrap="square" rtlCol="0">
                <a:spAutoFit/>
              </a:bodyPr>
              <a:lstStyle/>
              <a:p>
                <a:pPr algn="ctr"/>
                <a:r>
                  <a:rPr lang="en-US" sz="1600" dirty="0" smtClean="0"/>
                  <a:t>Engineering Work Packages</a:t>
                </a:r>
                <a:endParaRPr lang="en-US" sz="1600" dirty="0"/>
              </a:p>
            </p:txBody>
          </p:sp>
        </p:grpSp>
      </p:grpSp>
      <p:grpSp>
        <p:nvGrpSpPr>
          <p:cNvPr id="111" name="Group 110"/>
          <p:cNvGrpSpPr/>
          <p:nvPr/>
        </p:nvGrpSpPr>
        <p:grpSpPr>
          <a:xfrm>
            <a:off x="3501779" y="1839280"/>
            <a:ext cx="2614792" cy="1308533"/>
            <a:chOff x="3501779" y="1839280"/>
            <a:chExt cx="2614792" cy="1308533"/>
          </a:xfrm>
        </p:grpSpPr>
        <p:grpSp>
          <p:nvGrpSpPr>
            <p:cNvPr id="3" name="Group 2"/>
            <p:cNvGrpSpPr/>
            <p:nvPr/>
          </p:nvGrpSpPr>
          <p:grpSpPr>
            <a:xfrm>
              <a:off x="4969718" y="2399011"/>
              <a:ext cx="653736" cy="748802"/>
              <a:chOff x="4969718" y="2399337"/>
              <a:chExt cx="653736" cy="748802"/>
            </a:xfrm>
          </p:grpSpPr>
          <p:pic>
            <p:nvPicPr>
              <p:cNvPr id="16"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554" y="2673238"/>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59136" y="2546339"/>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69718" y="2399337"/>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p:nvPr/>
          </p:nvGrpSpPr>
          <p:grpSpPr>
            <a:xfrm>
              <a:off x="3501779" y="1839280"/>
              <a:ext cx="2614792" cy="584775"/>
              <a:chOff x="3501779" y="1839280"/>
              <a:chExt cx="2614792" cy="584775"/>
            </a:xfrm>
          </p:grpSpPr>
          <p:sp>
            <p:nvSpPr>
              <p:cNvPr id="19" name="TextBox 18"/>
              <p:cNvSpPr txBox="1"/>
              <p:nvPr/>
            </p:nvSpPr>
            <p:spPr>
              <a:xfrm>
                <a:off x="3501779" y="1936207"/>
                <a:ext cx="1063112" cy="338554"/>
              </a:xfrm>
              <a:prstGeom prst="rect">
                <a:avLst/>
              </a:prstGeom>
              <a:noFill/>
            </p:spPr>
            <p:txBody>
              <a:bodyPr wrap="none" rtlCol="0">
                <a:spAutoFit/>
              </a:bodyPr>
              <a:lstStyle/>
              <a:p>
                <a:r>
                  <a:rPr lang="en-US" sz="1600" dirty="0" smtClean="0"/>
                  <a:t>CWPs ==</a:t>
                </a:r>
                <a:endParaRPr lang="en-US" sz="1600" dirty="0"/>
              </a:p>
            </p:txBody>
          </p:sp>
          <p:sp>
            <p:nvSpPr>
              <p:cNvPr id="20" name="TextBox 19"/>
              <p:cNvSpPr txBox="1"/>
              <p:nvPr/>
            </p:nvSpPr>
            <p:spPr>
              <a:xfrm>
                <a:off x="4328535" y="1839280"/>
                <a:ext cx="1788036" cy="584775"/>
              </a:xfrm>
              <a:prstGeom prst="rect">
                <a:avLst/>
              </a:prstGeom>
              <a:noFill/>
            </p:spPr>
            <p:txBody>
              <a:bodyPr wrap="square" rtlCol="0">
                <a:spAutoFit/>
              </a:bodyPr>
              <a:lstStyle/>
              <a:p>
                <a:pPr algn="ctr"/>
                <a:r>
                  <a:rPr lang="en-US" sz="1600" dirty="0" smtClean="0"/>
                  <a:t>Construction Work Packages</a:t>
                </a:r>
                <a:endParaRPr lang="en-US" sz="1600" dirty="0"/>
              </a:p>
            </p:txBody>
          </p:sp>
        </p:grpSp>
      </p:grpSp>
      <p:grpSp>
        <p:nvGrpSpPr>
          <p:cNvPr id="100" name="Group 99"/>
          <p:cNvGrpSpPr/>
          <p:nvPr/>
        </p:nvGrpSpPr>
        <p:grpSpPr>
          <a:xfrm>
            <a:off x="-196149" y="1688206"/>
            <a:ext cx="1638923" cy="2635288"/>
            <a:chOff x="-318464" y="1775770"/>
            <a:chExt cx="1652209" cy="2635288"/>
          </a:xfrm>
        </p:grpSpPr>
        <p:sp>
          <p:nvSpPr>
            <p:cNvPr id="43" name="Rectangle 42"/>
            <p:cNvSpPr/>
            <p:nvPr/>
          </p:nvSpPr>
          <p:spPr>
            <a:xfrm>
              <a:off x="-64766" y="2243927"/>
              <a:ext cx="1069835"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Engineer</a:t>
              </a:r>
              <a:endParaRPr lang="en-US" sz="1400" b="1" dirty="0">
                <a:solidFill>
                  <a:schemeClr val="tx1"/>
                </a:solidFill>
              </a:endParaRPr>
            </a:p>
          </p:txBody>
        </p:sp>
        <p:sp>
          <p:nvSpPr>
            <p:cNvPr id="44" name="Rectangle 43"/>
            <p:cNvSpPr/>
            <p:nvPr/>
          </p:nvSpPr>
          <p:spPr>
            <a:xfrm>
              <a:off x="-68810" y="2826634"/>
              <a:ext cx="1402555"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Construction Management</a:t>
              </a:r>
              <a:endParaRPr lang="en-US" sz="1400" b="1" dirty="0">
                <a:solidFill>
                  <a:schemeClr val="tx1"/>
                </a:solidFill>
              </a:endParaRPr>
            </a:p>
          </p:txBody>
        </p:sp>
        <p:sp>
          <p:nvSpPr>
            <p:cNvPr id="45" name="Rectangle 44"/>
            <p:cNvSpPr/>
            <p:nvPr/>
          </p:nvSpPr>
          <p:spPr>
            <a:xfrm>
              <a:off x="-148543" y="3476788"/>
              <a:ext cx="1402554" cy="3201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400" b="1" dirty="0" smtClean="0">
                  <a:solidFill>
                    <a:schemeClr val="tx1"/>
                  </a:solidFill>
                </a:rPr>
                <a:t>Fabricator</a:t>
              </a:r>
              <a:endParaRPr lang="en-US" sz="1400" b="1" dirty="0">
                <a:solidFill>
                  <a:schemeClr val="tx1"/>
                </a:solidFill>
              </a:endParaRPr>
            </a:p>
          </p:txBody>
        </p:sp>
        <p:sp>
          <p:nvSpPr>
            <p:cNvPr id="46" name="Rectangle 45"/>
            <p:cNvSpPr/>
            <p:nvPr/>
          </p:nvSpPr>
          <p:spPr>
            <a:xfrm>
              <a:off x="-115736" y="3946275"/>
              <a:ext cx="1402554" cy="464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400" b="1" dirty="0" smtClean="0">
                  <a:solidFill>
                    <a:schemeClr val="tx1"/>
                  </a:solidFill>
                </a:rPr>
                <a:t>Constructor</a:t>
              </a:r>
              <a:endParaRPr lang="en-US" sz="1400" b="1" dirty="0">
                <a:solidFill>
                  <a:schemeClr val="tx1"/>
                </a:solidFill>
              </a:endParaRPr>
            </a:p>
          </p:txBody>
        </p:sp>
        <p:sp>
          <p:nvSpPr>
            <p:cNvPr id="47" name="Rectangle 46"/>
            <p:cNvSpPr/>
            <p:nvPr/>
          </p:nvSpPr>
          <p:spPr>
            <a:xfrm>
              <a:off x="-318464" y="1775770"/>
              <a:ext cx="1402554"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Owner</a:t>
              </a:r>
              <a:endParaRPr lang="en-US" sz="1400" b="1" dirty="0">
                <a:solidFill>
                  <a:schemeClr val="tx1"/>
                </a:solidFill>
              </a:endParaRPr>
            </a:p>
          </p:txBody>
        </p:sp>
      </p:grpSp>
      <p:grpSp>
        <p:nvGrpSpPr>
          <p:cNvPr id="112" name="Group 111"/>
          <p:cNvGrpSpPr/>
          <p:nvPr/>
        </p:nvGrpSpPr>
        <p:grpSpPr>
          <a:xfrm>
            <a:off x="6205989" y="1844168"/>
            <a:ext cx="1984157" cy="1303645"/>
            <a:chOff x="6205989" y="1844168"/>
            <a:chExt cx="1984157" cy="1303645"/>
          </a:xfrm>
        </p:grpSpPr>
        <p:grpSp>
          <p:nvGrpSpPr>
            <p:cNvPr id="2" name="Group 1"/>
            <p:cNvGrpSpPr/>
            <p:nvPr/>
          </p:nvGrpSpPr>
          <p:grpSpPr>
            <a:xfrm>
              <a:off x="6903865" y="2399011"/>
              <a:ext cx="653736" cy="748802"/>
              <a:chOff x="6903865" y="2457067"/>
              <a:chExt cx="653736" cy="748802"/>
            </a:xfrm>
          </p:grpSpPr>
          <p:pic>
            <p:nvPicPr>
              <p:cNvPr id="5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2701" y="2730968"/>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3283" y="2604069"/>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03865" y="2457067"/>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TextBox 55"/>
            <p:cNvSpPr txBox="1"/>
            <p:nvPr/>
          </p:nvSpPr>
          <p:spPr>
            <a:xfrm>
              <a:off x="6205989" y="1844168"/>
              <a:ext cx="1984157" cy="584775"/>
            </a:xfrm>
            <a:prstGeom prst="rect">
              <a:avLst/>
            </a:prstGeom>
            <a:noFill/>
          </p:spPr>
          <p:txBody>
            <a:bodyPr wrap="square" rtlCol="0">
              <a:spAutoFit/>
            </a:bodyPr>
            <a:lstStyle/>
            <a:p>
              <a:pPr algn="ctr"/>
              <a:r>
                <a:rPr lang="en-US" sz="1600" dirty="0" smtClean="0"/>
                <a:t>Turnover System Packages</a:t>
              </a:r>
              <a:endParaRPr lang="en-US" sz="1600" dirty="0"/>
            </a:p>
          </p:txBody>
        </p:sp>
      </p:grpSp>
      <p:grpSp>
        <p:nvGrpSpPr>
          <p:cNvPr id="117" name="Group 116"/>
          <p:cNvGrpSpPr/>
          <p:nvPr/>
        </p:nvGrpSpPr>
        <p:grpSpPr>
          <a:xfrm>
            <a:off x="6598243" y="3542622"/>
            <a:ext cx="1131374" cy="1348156"/>
            <a:chOff x="6598243" y="3542622"/>
            <a:chExt cx="1131374" cy="1348156"/>
          </a:xfrm>
        </p:grpSpPr>
        <p:sp>
          <p:nvSpPr>
            <p:cNvPr id="58" name="TextBox 57"/>
            <p:cNvSpPr txBox="1"/>
            <p:nvPr/>
          </p:nvSpPr>
          <p:spPr>
            <a:xfrm>
              <a:off x="6740482" y="3542622"/>
              <a:ext cx="915170" cy="584775"/>
            </a:xfrm>
            <a:prstGeom prst="rect">
              <a:avLst/>
            </a:prstGeom>
            <a:noFill/>
          </p:spPr>
          <p:txBody>
            <a:bodyPr wrap="square" rtlCol="0">
              <a:spAutoFit/>
            </a:bodyPr>
            <a:lstStyle/>
            <a:p>
              <a:pPr algn="ctr"/>
              <a:r>
                <a:rPr lang="en-US" sz="1600" dirty="0" smtClean="0"/>
                <a:t>Test Packs</a:t>
              </a:r>
              <a:endParaRPr lang="en-US" sz="1600" dirty="0"/>
            </a:p>
          </p:txBody>
        </p:sp>
        <p:grpSp>
          <p:nvGrpSpPr>
            <p:cNvPr id="116" name="Group 115"/>
            <p:cNvGrpSpPr/>
            <p:nvPr/>
          </p:nvGrpSpPr>
          <p:grpSpPr>
            <a:xfrm>
              <a:off x="6598243" y="4102380"/>
              <a:ext cx="1131374" cy="788398"/>
              <a:chOff x="6598243" y="4102380"/>
              <a:chExt cx="1131374" cy="788398"/>
            </a:xfrm>
          </p:grpSpPr>
          <p:pic>
            <p:nvPicPr>
              <p:cNvPr id="5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8243" y="4390765"/>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9817" y="4261479"/>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54717" y="4415877"/>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70141" y="4249382"/>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7853" y="4102380"/>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5" name="Group 114"/>
          <p:cNvGrpSpPr/>
          <p:nvPr/>
        </p:nvGrpSpPr>
        <p:grpSpPr>
          <a:xfrm>
            <a:off x="3508345" y="3560891"/>
            <a:ext cx="2697644" cy="1318610"/>
            <a:chOff x="3508345" y="3560891"/>
            <a:chExt cx="2697644" cy="1318610"/>
          </a:xfrm>
        </p:grpSpPr>
        <p:grpSp>
          <p:nvGrpSpPr>
            <p:cNvPr id="114" name="Group 113"/>
            <p:cNvGrpSpPr/>
            <p:nvPr/>
          </p:nvGrpSpPr>
          <p:grpSpPr>
            <a:xfrm>
              <a:off x="4697487" y="4091103"/>
              <a:ext cx="1131374" cy="788398"/>
              <a:chOff x="4697487" y="4091103"/>
              <a:chExt cx="1131374" cy="788398"/>
            </a:xfrm>
          </p:grpSpPr>
          <p:pic>
            <p:nvPicPr>
              <p:cNvPr id="2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7487" y="4379488"/>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9061" y="4250202"/>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3961" y="4404600"/>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385" y="4238105"/>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7097" y="4091103"/>
                <a:ext cx="474900" cy="4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Group 112"/>
            <p:cNvGrpSpPr/>
            <p:nvPr/>
          </p:nvGrpSpPr>
          <p:grpSpPr>
            <a:xfrm>
              <a:off x="3508345" y="3560891"/>
              <a:ext cx="2697644" cy="584775"/>
              <a:chOff x="3508345" y="3560891"/>
              <a:chExt cx="2697644" cy="584775"/>
            </a:xfrm>
          </p:grpSpPr>
          <p:sp>
            <p:nvSpPr>
              <p:cNvPr id="24" name="TextBox 23"/>
              <p:cNvSpPr txBox="1"/>
              <p:nvPr/>
            </p:nvSpPr>
            <p:spPr>
              <a:xfrm>
                <a:off x="3508345" y="3665732"/>
                <a:ext cx="973343" cy="338554"/>
              </a:xfrm>
              <a:prstGeom prst="rect">
                <a:avLst/>
              </a:prstGeom>
              <a:noFill/>
            </p:spPr>
            <p:txBody>
              <a:bodyPr wrap="none" rtlCol="0">
                <a:spAutoFit/>
              </a:bodyPr>
              <a:lstStyle/>
              <a:p>
                <a:r>
                  <a:rPr lang="en-US" sz="1600" dirty="0" smtClean="0"/>
                  <a:t>IWPs ==</a:t>
                </a:r>
                <a:endParaRPr lang="en-US" sz="1600" dirty="0"/>
              </a:p>
            </p:txBody>
          </p:sp>
          <p:sp>
            <p:nvSpPr>
              <p:cNvPr id="64" name="TextBox 63"/>
              <p:cNvSpPr txBox="1"/>
              <p:nvPr/>
            </p:nvSpPr>
            <p:spPr>
              <a:xfrm>
                <a:off x="4346480" y="3560891"/>
                <a:ext cx="1859509" cy="584775"/>
              </a:xfrm>
              <a:prstGeom prst="rect">
                <a:avLst/>
              </a:prstGeom>
              <a:noFill/>
            </p:spPr>
            <p:txBody>
              <a:bodyPr wrap="square" rtlCol="0">
                <a:spAutoFit/>
              </a:bodyPr>
              <a:lstStyle/>
              <a:p>
                <a:pPr algn="ctr"/>
                <a:r>
                  <a:rPr lang="en-US" sz="1600" dirty="0" smtClean="0"/>
                  <a:t>Installation Work Packages</a:t>
                </a:r>
                <a:endParaRPr lang="en-US" sz="1600" dirty="0"/>
              </a:p>
            </p:txBody>
          </p:sp>
        </p:grpSp>
      </p:grpSp>
      <p:grpSp>
        <p:nvGrpSpPr>
          <p:cNvPr id="84" name="Group 83"/>
          <p:cNvGrpSpPr/>
          <p:nvPr/>
        </p:nvGrpSpPr>
        <p:grpSpPr>
          <a:xfrm>
            <a:off x="4879061" y="3248186"/>
            <a:ext cx="797294" cy="327880"/>
            <a:chOff x="4879061" y="3248186"/>
            <a:chExt cx="797294" cy="327880"/>
          </a:xfrm>
        </p:grpSpPr>
        <p:cxnSp>
          <p:nvCxnSpPr>
            <p:cNvPr id="65" name="Straight Arrow Connector 64"/>
            <p:cNvCxnSpPr/>
            <p:nvPr/>
          </p:nvCxnSpPr>
          <p:spPr>
            <a:xfrm flipH="1">
              <a:off x="4879061" y="3254039"/>
              <a:ext cx="400120" cy="30196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5079121" y="3255773"/>
              <a:ext cx="204642" cy="31232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endCxn id="64" idx="0"/>
            </p:cNvCxnSpPr>
            <p:nvPr/>
          </p:nvCxnSpPr>
          <p:spPr>
            <a:xfrm flipH="1">
              <a:off x="5276235" y="3266167"/>
              <a:ext cx="7527" cy="29472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276235" y="3248186"/>
              <a:ext cx="203006" cy="32788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5283763" y="3258201"/>
              <a:ext cx="392592" cy="29292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6787705" y="3225474"/>
            <a:ext cx="797294" cy="327880"/>
            <a:chOff x="4879061" y="3248186"/>
            <a:chExt cx="797294" cy="327880"/>
          </a:xfrm>
        </p:grpSpPr>
        <p:cxnSp>
          <p:nvCxnSpPr>
            <p:cNvPr id="86" name="Straight Arrow Connector 85"/>
            <p:cNvCxnSpPr/>
            <p:nvPr/>
          </p:nvCxnSpPr>
          <p:spPr>
            <a:xfrm flipH="1">
              <a:off x="4879061" y="3254039"/>
              <a:ext cx="400120" cy="30196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5079121" y="3255773"/>
              <a:ext cx="204642" cy="31232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5276235" y="3266167"/>
              <a:ext cx="7527" cy="294724"/>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5276235" y="3248186"/>
              <a:ext cx="203006" cy="32788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5283763" y="3258201"/>
              <a:ext cx="392592" cy="29292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92" name="Elbow Connector 91"/>
          <p:cNvCxnSpPr/>
          <p:nvPr/>
        </p:nvCxnSpPr>
        <p:spPr>
          <a:xfrm rot="16200000" flipH="1">
            <a:off x="3453146" y="1508367"/>
            <a:ext cx="400333" cy="2489598"/>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Title 1"/>
          <p:cNvSpPr>
            <a:spLocks noGrp="1"/>
          </p:cNvSpPr>
          <p:nvPr>
            <p:ph type="title"/>
          </p:nvPr>
        </p:nvSpPr>
        <p:spPr bwMode="auto">
          <a:xfrm>
            <a:off x="345757" y="274788"/>
            <a:ext cx="8382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000" b="1" dirty="0" smtClean="0">
                <a:solidFill>
                  <a:srgbClr val="FFFF00"/>
                </a:solidFill>
                <a:latin typeface="+mn-lt"/>
              </a:rPr>
              <a:t>Project Phases Involved in Supporting AWP</a:t>
            </a:r>
            <a:endParaRPr lang="en-US" sz="3000" b="1" dirty="0">
              <a:solidFill>
                <a:srgbClr val="FFFF00"/>
              </a:solidFill>
              <a:latin typeface="+mn-lt"/>
            </a:endParaRPr>
          </a:p>
        </p:txBody>
      </p:sp>
      <p:sp>
        <p:nvSpPr>
          <p:cNvPr id="70" name="TextBox 69"/>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1621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wipe(left)">
                                      <p:cBhvr>
                                        <p:cTn id="17" dur="500"/>
                                        <p:tgtEl>
                                          <p:spTgt spid="9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wipe(left)">
                                      <p:cBhvr>
                                        <p:cTn id="26" dur="500"/>
                                        <p:tgtEl>
                                          <p:spTgt spid="9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up)">
                                      <p:cBhvr>
                                        <p:cTn id="35" dur="500"/>
                                        <p:tgtEl>
                                          <p:spTgt spid="84"/>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up)">
                                      <p:cBhvr>
                                        <p:cTn id="44" dur="500"/>
                                        <p:tgtEl>
                                          <p:spTgt spid="85"/>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5328" y="4980996"/>
            <a:ext cx="1295400"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Engineering</a:t>
            </a:r>
            <a:endParaRPr lang="en-US" sz="1400" b="1" dirty="0">
              <a:solidFill>
                <a:schemeClr val="tx1"/>
              </a:solidFill>
            </a:endParaRPr>
          </a:p>
        </p:txBody>
      </p:sp>
      <p:sp>
        <p:nvSpPr>
          <p:cNvPr id="9" name="Rectangle 8"/>
          <p:cNvSpPr/>
          <p:nvPr/>
        </p:nvSpPr>
        <p:spPr>
          <a:xfrm>
            <a:off x="2032747" y="4982455"/>
            <a:ext cx="1295400" cy="8352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Procurement</a:t>
            </a:r>
            <a:endParaRPr lang="en-US" sz="1400" b="1" dirty="0">
              <a:solidFill>
                <a:schemeClr val="tx1"/>
              </a:solidFill>
            </a:endParaRPr>
          </a:p>
        </p:txBody>
      </p:sp>
      <p:sp>
        <p:nvSpPr>
          <p:cNvPr id="50" name="Rectangle 49"/>
          <p:cNvSpPr/>
          <p:nvPr/>
        </p:nvSpPr>
        <p:spPr>
          <a:xfrm>
            <a:off x="3112760" y="4982455"/>
            <a:ext cx="1295400" cy="8352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Logistics</a:t>
            </a:r>
            <a:endParaRPr lang="en-US" sz="1400" b="1" dirty="0">
              <a:solidFill>
                <a:schemeClr val="tx1"/>
              </a:solidFill>
            </a:endParaRPr>
          </a:p>
        </p:txBody>
      </p:sp>
      <p:sp>
        <p:nvSpPr>
          <p:cNvPr id="7" name="Rectangle 6"/>
          <p:cNvSpPr/>
          <p:nvPr/>
        </p:nvSpPr>
        <p:spPr>
          <a:xfrm>
            <a:off x="4136744" y="4980996"/>
            <a:ext cx="1270747"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Shop Fabrication </a:t>
            </a:r>
            <a:endParaRPr lang="en-US" sz="1400" b="1" dirty="0">
              <a:solidFill>
                <a:schemeClr val="tx1"/>
              </a:solidFill>
            </a:endParaRPr>
          </a:p>
        </p:txBody>
      </p:sp>
      <p:sp>
        <p:nvSpPr>
          <p:cNvPr id="5" name="Rectangle 4"/>
          <p:cNvSpPr/>
          <p:nvPr/>
        </p:nvSpPr>
        <p:spPr>
          <a:xfrm>
            <a:off x="5234686" y="4980641"/>
            <a:ext cx="1295400" cy="8389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Site Installation</a:t>
            </a:r>
            <a:endParaRPr lang="en-US" sz="1400" b="1" dirty="0">
              <a:solidFill>
                <a:schemeClr val="tx1"/>
              </a:solidFill>
            </a:endParaRPr>
          </a:p>
        </p:txBody>
      </p:sp>
      <p:sp>
        <p:nvSpPr>
          <p:cNvPr id="6" name="Rectangle 5"/>
          <p:cNvSpPr/>
          <p:nvPr/>
        </p:nvSpPr>
        <p:spPr>
          <a:xfrm>
            <a:off x="6332628" y="4960578"/>
            <a:ext cx="1295400" cy="8790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Systems Testing &amp; Turnover</a:t>
            </a:r>
            <a:endParaRPr lang="en-US" sz="1400" b="1" dirty="0">
              <a:solidFill>
                <a:schemeClr val="tx1"/>
              </a:solidFill>
            </a:endParaRPr>
          </a:p>
        </p:txBody>
      </p:sp>
      <p:sp>
        <p:nvSpPr>
          <p:cNvPr id="10" name="Rectangle 9"/>
          <p:cNvSpPr/>
          <p:nvPr/>
        </p:nvSpPr>
        <p:spPr>
          <a:xfrm>
            <a:off x="7430570" y="4968439"/>
            <a:ext cx="1295400" cy="8633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Commission&amp; Start-Up</a:t>
            </a:r>
            <a:endParaRPr lang="en-US" sz="1400" b="1" dirty="0">
              <a:solidFill>
                <a:schemeClr val="tx1"/>
              </a:solidFill>
            </a:endParaRPr>
          </a:p>
        </p:txBody>
      </p:sp>
      <p:sp>
        <p:nvSpPr>
          <p:cNvPr id="43" name="Rectangle 42"/>
          <p:cNvSpPr/>
          <p:nvPr/>
        </p:nvSpPr>
        <p:spPr>
          <a:xfrm>
            <a:off x="55509" y="2156363"/>
            <a:ext cx="1061232"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Engineer</a:t>
            </a:r>
            <a:endParaRPr lang="en-US" sz="1400" b="1" dirty="0">
              <a:solidFill>
                <a:schemeClr val="tx1"/>
              </a:solidFill>
            </a:endParaRPr>
          </a:p>
        </p:txBody>
      </p:sp>
      <p:sp>
        <p:nvSpPr>
          <p:cNvPr id="44" name="Rectangle 43"/>
          <p:cNvSpPr/>
          <p:nvPr/>
        </p:nvSpPr>
        <p:spPr>
          <a:xfrm>
            <a:off x="51497" y="2739070"/>
            <a:ext cx="1391277"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Construction Management</a:t>
            </a:r>
            <a:endParaRPr lang="en-US" sz="1400" b="1" dirty="0">
              <a:solidFill>
                <a:schemeClr val="tx1"/>
              </a:solidFill>
            </a:endParaRPr>
          </a:p>
        </p:txBody>
      </p:sp>
      <p:sp>
        <p:nvSpPr>
          <p:cNvPr id="45" name="Rectangle 44"/>
          <p:cNvSpPr/>
          <p:nvPr/>
        </p:nvSpPr>
        <p:spPr>
          <a:xfrm>
            <a:off x="-27594" y="3389224"/>
            <a:ext cx="1391276" cy="3201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400" b="1" dirty="0" smtClean="0">
                <a:solidFill>
                  <a:schemeClr val="tx1"/>
                </a:solidFill>
              </a:rPr>
              <a:t>Fabricator</a:t>
            </a:r>
            <a:endParaRPr lang="en-US" sz="1400" b="1" dirty="0">
              <a:solidFill>
                <a:schemeClr val="tx1"/>
              </a:solidFill>
            </a:endParaRPr>
          </a:p>
        </p:txBody>
      </p:sp>
      <p:sp>
        <p:nvSpPr>
          <p:cNvPr id="46" name="Rectangle 45"/>
          <p:cNvSpPr/>
          <p:nvPr/>
        </p:nvSpPr>
        <p:spPr>
          <a:xfrm>
            <a:off x="4949" y="3858711"/>
            <a:ext cx="1391276" cy="464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400" b="1" dirty="0" smtClean="0">
                <a:solidFill>
                  <a:schemeClr val="tx1"/>
                </a:solidFill>
              </a:rPr>
              <a:t>Constructor</a:t>
            </a:r>
            <a:endParaRPr lang="en-US" sz="1400" b="1" dirty="0">
              <a:solidFill>
                <a:schemeClr val="tx1"/>
              </a:solidFill>
            </a:endParaRPr>
          </a:p>
        </p:txBody>
      </p:sp>
      <p:sp>
        <p:nvSpPr>
          <p:cNvPr id="47" name="Rectangle 46"/>
          <p:cNvSpPr/>
          <p:nvPr/>
        </p:nvSpPr>
        <p:spPr>
          <a:xfrm>
            <a:off x="-196149" y="1688206"/>
            <a:ext cx="1391276" cy="3632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Owner</a:t>
            </a:r>
            <a:endParaRPr lang="en-US" sz="1400" b="1" dirty="0">
              <a:solidFill>
                <a:schemeClr val="tx1"/>
              </a:solidFill>
            </a:endParaRPr>
          </a:p>
        </p:txBody>
      </p:sp>
      <p:sp>
        <p:nvSpPr>
          <p:cNvPr id="98" name="Title 1"/>
          <p:cNvSpPr>
            <a:spLocks noGrp="1"/>
          </p:cNvSpPr>
          <p:nvPr>
            <p:ph type="title"/>
          </p:nvPr>
        </p:nvSpPr>
        <p:spPr bwMode="auto">
          <a:xfrm>
            <a:off x="345757" y="274788"/>
            <a:ext cx="8382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000" dirty="0" smtClean="0">
                <a:solidFill>
                  <a:srgbClr val="0B344C"/>
                </a:solidFill>
                <a:latin typeface="+mn-lt"/>
              </a:rPr>
              <a:t>Project Phases Involved in Supporting AWP</a:t>
            </a:r>
            <a:endParaRPr lang="en-US" sz="3000" dirty="0">
              <a:solidFill>
                <a:srgbClr val="0B344C"/>
              </a:solidFill>
              <a:latin typeface="+mn-lt"/>
            </a:endParaRPr>
          </a:p>
        </p:txBody>
      </p:sp>
      <p:sp>
        <p:nvSpPr>
          <p:cNvPr id="77" name="TextBox 76"/>
          <p:cNvSpPr txBox="1"/>
          <p:nvPr/>
        </p:nvSpPr>
        <p:spPr>
          <a:xfrm>
            <a:off x="4346480" y="3560891"/>
            <a:ext cx="1859509" cy="584775"/>
          </a:xfrm>
          <a:prstGeom prst="rect">
            <a:avLst/>
          </a:prstGeom>
          <a:noFill/>
        </p:spPr>
        <p:txBody>
          <a:bodyPr wrap="square" rtlCol="0">
            <a:spAutoFit/>
          </a:bodyPr>
          <a:lstStyle/>
          <a:p>
            <a:pPr algn="ctr"/>
            <a:r>
              <a:rPr lang="en-US" sz="1600" dirty="0" smtClean="0"/>
              <a:t>Installation Work Packages</a:t>
            </a:r>
            <a:endParaRPr lang="en-US" sz="1600" dirty="0"/>
          </a:p>
        </p:txBody>
      </p:sp>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883" y="3346625"/>
            <a:ext cx="1600479" cy="1143199"/>
          </a:xfrm>
          <a:prstGeom prst="rect">
            <a:avLst/>
          </a:prstGeom>
          <a:effectLst>
            <a:glow rad="469900">
              <a:schemeClr val="accent1">
                <a:alpha val="0"/>
              </a:schemeClr>
            </a:glow>
            <a:softEdge rad="152400"/>
          </a:effectLst>
        </p:spPr>
      </p:pic>
      <p:grpSp>
        <p:nvGrpSpPr>
          <p:cNvPr id="21" name="Group 20"/>
          <p:cNvGrpSpPr/>
          <p:nvPr/>
        </p:nvGrpSpPr>
        <p:grpSpPr>
          <a:xfrm>
            <a:off x="1557939" y="1351767"/>
            <a:ext cx="7115587" cy="3643654"/>
            <a:chOff x="1557939" y="1351767"/>
            <a:chExt cx="7115587" cy="3643654"/>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534" y="3980045"/>
              <a:ext cx="1446420" cy="1015376"/>
            </a:xfrm>
            <a:prstGeom prst="rect">
              <a:avLst/>
            </a:prstGeom>
            <a:effectLst>
              <a:glow>
                <a:schemeClr val="bg1">
                  <a:lumMod val="95000"/>
                </a:schemeClr>
              </a:glow>
              <a:softEdge rad="190500"/>
            </a:effectLst>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939" y="1603601"/>
              <a:ext cx="1470051" cy="978252"/>
            </a:xfrm>
            <a:prstGeom prst="rect">
              <a:avLst/>
            </a:prstGeom>
            <a:effectLst>
              <a:glow rad="469900">
                <a:schemeClr val="accent1">
                  <a:alpha val="0"/>
                </a:schemeClr>
              </a:glow>
              <a:softEdge rad="152400"/>
            </a:effectLst>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146" y="1351767"/>
              <a:ext cx="1558158" cy="1036175"/>
            </a:xfrm>
            <a:prstGeom prst="rect">
              <a:avLst/>
            </a:prstGeom>
            <a:effectLst>
              <a:glow rad="469900">
                <a:schemeClr val="accent1">
                  <a:alpha val="0"/>
                </a:schemeClr>
              </a:glow>
              <a:softEdge rad="152400"/>
            </a:effectLst>
          </p:spPr>
        </p:pic>
        <p:pic>
          <p:nvPicPr>
            <p:cNvPr id="97" name="Picture 59" descr="6.jpg"/>
            <p:cNvPicPr>
              <a:picLocks noChangeAspect="1"/>
            </p:cNvPicPr>
            <p:nvPr/>
          </p:nvPicPr>
          <p:blipFill>
            <a:blip r:embed="rId6" cstate="print"/>
            <a:srcRect/>
            <a:stretch>
              <a:fillRect/>
            </a:stretch>
          </p:blipFill>
          <p:spPr bwMode="gray">
            <a:xfrm>
              <a:off x="7391376" y="2245052"/>
              <a:ext cx="1282150" cy="1119435"/>
            </a:xfrm>
            <a:prstGeom prst="rect">
              <a:avLst/>
            </a:prstGeom>
            <a:effectLst>
              <a:glow rad="469900">
                <a:schemeClr val="accent1">
                  <a:alpha val="0"/>
                </a:schemeClr>
              </a:glow>
              <a:softEdge rad="0"/>
            </a:effectLst>
          </p:spPr>
        </p:pic>
      </p:grpSp>
      <p:grpSp>
        <p:nvGrpSpPr>
          <p:cNvPr id="39" name="Group 38"/>
          <p:cNvGrpSpPr/>
          <p:nvPr/>
        </p:nvGrpSpPr>
        <p:grpSpPr>
          <a:xfrm>
            <a:off x="3027990" y="1869855"/>
            <a:ext cx="4363386" cy="2617878"/>
            <a:chOff x="3027990" y="1869855"/>
            <a:chExt cx="4363386" cy="2617878"/>
          </a:xfrm>
        </p:grpSpPr>
        <p:cxnSp>
          <p:nvCxnSpPr>
            <p:cNvPr id="23" name="Elbow Connector 22"/>
            <p:cNvCxnSpPr>
              <a:stCxn id="94" idx="3"/>
              <a:endCxn id="95" idx="1"/>
            </p:cNvCxnSpPr>
            <p:nvPr/>
          </p:nvCxnSpPr>
          <p:spPr>
            <a:xfrm>
              <a:off x="3027990" y="2092727"/>
              <a:ext cx="1427893" cy="1825498"/>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91" idx="3"/>
            </p:cNvCxnSpPr>
            <p:nvPr/>
          </p:nvCxnSpPr>
          <p:spPr>
            <a:xfrm flipV="1">
              <a:off x="3519954" y="4145666"/>
              <a:ext cx="935929" cy="342067"/>
            </a:xfrm>
            <a:prstGeom prst="bentConnector3">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9" name="Elbow Connector 98"/>
            <p:cNvCxnSpPr>
              <a:stCxn id="96" idx="2"/>
            </p:cNvCxnSpPr>
            <p:nvPr/>
          </p:nvCxnSpPr>
          <p:spPr>
            <a:xfrm rot="16200000" flipH="1">
              <a:off x="5000844" y="2640322"/>
              <a:ext cx="507660" cy="2899"/>
            </a:xfrm>
            <a:prstGeom prst="bentConnector3">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1" name="Elbow Connector 100"/>
            <p:cNvCxnSpPr>
              <a:stCxn id="97" idx="1"/>
              <a:endCxn id="96" idx="3"/>
            </p:cNvCxnSpPr>
            <p:nvPr/>
          </p:nvCxnSpPr>
          <p:spPr>
            <a:xfrm rot="10800000">
              <a:off x="6032304" y="1869856"/>
              <a:ext cx="1359072" cy="934915"/>
            </a:xfrm>
            <a:prstGeom prst="bentConnector3">
              <a:avLst>
                <a:gd name="adj1" fmla="val 50000"/>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2" name="Elbow Connector 101"/>
            <p:cNvCxnSpPr>
              <a:stCxn id="94" idx="3"/>
              <a:endCxn id="96" idx="1"/>
            </p:cNvCxnSpPr>
            <p:nvPr/>
          </p:nvCxnSpPr>
          <p:spPr>
            <a:xfrm flipV="1">
              <a:off x="3027990" y="1869855"/>
              <a:ext cx="1446156" cy="222872"/>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309051" y="1702107"/>
            <a:ext cx="3829893" cy="2734943"/>
            <a:chOff x="3309051" y="1702107"/>
            <a:chExt cx="3829893" cy="2734943"/>
          </a:xfrm>
        </p:grpSpPr>
        <p:pic>
          <p:nvPicPr>
            <p:cNvPr id="30" name="Picture 2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12" b="95675" l="7547" r="88050">
                          <a14:foregroundMark x1="37736" y1="72664" x2="37736" y2="72664"/>
                          <a14:foregroundMark x1="29560" y1="94464" x2="29560" y2="94464"/>
                          <a14:foregroundMark x1="55975" y1="88927" x2="55975" y2="88927"/>
                          <a14:foregroundMark x1="47170" y1="7958" x2="47170" y2="7958"/>
                          <a14:foregroundMark x1="45283" y1="95675" x2="45283" y2="95675"/>
                          <a14:foregroundMark x1="56604" y1="84602" x2="56604" y2="84602"/>
                        </a14:backgroundRemoval>
                      </a14:imgEffect>
                    </a14:imgLayer>
                  </a14:imgProps>
                </a:ext>
                <a:ext uri="{28A0092B-C50C-407E-A947-70E740481C1C}">
                  <a14:useLocalDpi xmlns:a14="http://schemas.microsoft.com/office/drawing/2010/main"/>
                </a:ext>
              </a:extLst>
            </a:blip>
            <a:srcRect/>
            <a:stretch/>
          </p:blipFill>
          <p:spPr>
            <a:xfrm rot="17374113">
              <a:off x="3630282" y="2496357"/>
              <a:ext cx="243004" cy="885466"/>
            </a:xfrm>
            <a:prstGeom prst="rect">
              <a:avLst/>
            </a:prstGeom>
          </p:spPr>
        </p:pic>
        <p:pic>
          <p:nvPicPr>
            <p:cNvPr id="31" name="Picture 3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12" b="95675" l="7547" r="88050">
                          <a14:foregroundMark x1="37736" y1="72664" x2="37736" y2="72664"/>
                          <a14:foregroundMark x1="29560" y1="94464" x2="29560" y2="94464"/>
                          <a14:foregroundMark x1="55975" y1="88927" x2="55975" y2="88927"/>
                          <a14:foregroundMark x1="47170" y1="7958" x2="47170" y2="7958"/>
                          <a14:foregroundMark x1="45283" y1="95675" x2="45283" y2="95675"/>
                          <a14:foregroundMark x1="56604" y1="84602" x2="56604" y2="84602"/>
                        </a14:backgroundRemoval>
                      </a14:imgEffect>
                    </a14:imgLayer>
                  </a14:imgProps>
                </a:ext>
                <a:ext uri="{28A0092B-C50C-407E-A947-70E740481C1C}">
                  <a14:useLocalDpi xmlns:a14="http://schemas.microsoft.com/office/drawing/2010/main"/>
                </a:ext>
              </a:extLst>
            </a:blip>
            <a:srcRect/>
            <a:stretch/>
          </p:blipFill>
          <p:spPr>
            <a:xfrm rot="17374113">
              <a:off x="3771793" y="1366100"/>
              <a:ext cx="254182" cy="926196"/>
            </a:xfrm>
            <a:prstGeom prst="rect">
              <a:avLst/>
            </a:prstGeom>
          </p:spPr>
        </p:pic>
        <p:pic>
          <p:nvPicPr>
            <p:cNvPr id="32" name="Picture 3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12" b="95675" l="7547" r="88050">
                          <a14:foregroundMark x1="37736" y1="72664" x2="37736" y2="72664"/>
                          <a14:foregroundMark x1="29560" y1="94464" x2="29560" y2="94464"/>
                          <a14:foregroundMark x1="55975" y1="88927" x2="55975" y2="88927"/>
                          <a14:foregroundMark x1="47170" y1="7958" x2="47170" y2="7958"/>
                          <a14:foregroundMark x1="45283" y1="95675" x2="45283" y2="95675"/>
                          <a14:foregroundMark x1="56604" y1="84602" x2="56604" y2="84602"/>
                        </a14:backgroundRemoval>
                      </a14:imgEffect>
                    </a14:imgLayer>
                  </a14:imgProps>
                </a:ext>
                <a:ext uri="{28A0092B-C50C-407E-A947-70E740481C1C}">
                  <a14:useLocalDpi xmlns:a14="http://schemas.microsoft.com/office/drawing/2010/main"/>
                </a:ext>
              </a:extLst>
            </a:blip>
            <a:srcRect/>
            <a:stretch/>
          </p:blipFill>
          <p:spPr>
            <a:xfrm rot="17374113">
              <a:off x="5133866" y="2183577"/>
              <a:ext cx="239369" cy="872222"/>
            </a:xfrm>
            <a:prstGeom prst="rect">
              <a:avLst/>
            </a:prstGeom>
          </p:spPr>
        </p:pic>
        <p:pic>
          <p:nvPicPr>
            <p:cNvPr id="33" name="Picture 3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12" b="95675" l="7547" r="88050">
                          <a14:foregroundMark x1="37736" y1="72664" x2="37736" y2="72664"/>
                          <a14:foregroundMark x1="29560" y1="94464" x2="29560" y2="94464"/>
                          <a14:foregroundMark x1="55975" y1="88927" x2="55975" y2="88927"/>
                          <a14:foregroundMark x1="47170" y1="7958" x2="47170" y2="7958"/>
                          <a14:foregroundMark x1="45283" y1="95675" x2="45283" y2="95675"/>
                          <a14:foregroundMark x1="56604" y1="84602" x2="56604" y2="84602"/>
                        </a14:backgroundRemoval>
                      </a14:imgEffect>
                    </a14:imgLayer>
                  </a14:imgProps>
                </a:ext>
                <a:ext uri="{28A0092B-C50C-407E-A947-70E740481C1C}">
                  <a14:useLocalDpi xmlns:a14="http://schemas.microsoft.com/office/drawing/2010/main"/>
                </a:ext>
              </a:extLst>
            </a:blip>
            <a:srcRect/>
            <a:stretch/>
          </p:blipFill>
          <p:spPr>
            <a:xfrm rot="17374113">
              <a:off x="3853480" y="3892254"/>
              <a:ext cx="234632" cy="854960"/>
            </a:xfrm>
            <a:prstGeom prst="rect">
              <a:avLst/>
            </a:prstGeom>
          </p:spPr>
        </p:pic>
        <p:pic>
          <p:nvPicPr>
            <p:cNvPr id="35" name="Picture 3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7612" b="95675" l="7547" r="88050">
                          <a14:foregroundMark x1="37736" y1="72664" x2="37736" y2="72664"/>
                          <a14:foregroundMark x1="29560" y1="94464" x2="29560" y2="94464"/>
                          <a14:foregroundMark x1="55975" y1="88927" x2="55975" y2="88927"/>
                          <a14:foregroundMark x1="47170" y1="7958" x2="47170" y2="7958"/>
                          <a14:foregroundMark x1="45283" y1="95675" x2="45283" y2="95675"/>
                          <a14:foregroundMark x1="56604" y1="84602" x2="56604" y2="84602"/>
                        </a14:backgroundRemoval>
                      </a14:imgEffect>
                    </a14:imgLayer>
                  </a14:imgProps>
                </a:ext>
                <a:ext uri="{28A0092B-C50C-407E-A947-70E740481C1C}">
                  <a14:useLocalDpi xmlns:a14="http://schemas.microsoft.com/office/drawing/2010/main"/>
                </a:ext>
              </a:extLst>
            </a:blip>
            <a:srcRect/>
            <a:stretch/>
          </p:blipFill>
          <p:spPr>
            <a:xfrm rot="17374113">
              <a:off x="6590291" y="1868943"/>
              <a:ext cx="236293" cy="861013"/>
            </a:xfrm>
            <a:prstGeom prst="rect">
              <a:avLst/>
            </a:prstGeom>
          </p:spPr>
        </p:pic>
      </p:grpSp>
      <p:sp>
        <p:nvSpPr>
          <p:cNvPr id="34" name="TextBox 3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845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4.44444E-6 L -0.00451 0.12708 " pathEditMode="relative" rAng="0" ptsTypes="AA">
                                      <p:cBhvr>
                                        <p:cTn id="6" dur="2000" fill="hold"/>
                                        <p:tgtEl>
                                          <p:spTgt spid="77"/>
                                        </p:tgtEl>
                                        <p:attrNameLst>
                                          <p:attrName>ppt_x</p:attrName>
                                          <p:attrName>ppt_y</p:attrName>
                                        </p:attrNameLst>
                                      </p:cBhvr>
                                      <p:rCtr x="-226" y="6343"/>
                                    </p:animMotion>
                                  </p:childTnLst>
                                </p:cTn>
                              </p:par>
                              <p:par>
                                <p:cTn id="7" presetID="56" presetClass="path" presetSubtype="0" accel="50000" decel="50000" fill="hold" grpId="0" nodeType="withEffect">
                                  <p:stCondLst>
                                    <p:cond delay="0"/>
                                  </p:stCondLst>
                                  <p:childTnLst>
                                    <p:animMotion origin="layout" path="M -2.5E-6 2.22222E-6 L 0.49584 -0.1257 " pathEditMode="relative" rAng="0" ptsTypes="AA">
                                      <p:cBhvr>
                                        <p:cTn id="8" dur="2000" fill="hold"/>
                                        <p:tgtEl>
                                          <p:spTgt spid="46"/>
                                        </p:tgtEl>
                                        <p:attrNameLst>
                                          <p:attrName>ppt_x</p:attrName>
                                          <p:attrName>ppt_y</p:attrName>
                                        </p:attrNameLst>
                                      </p:cBhvr>
                                      <p:rCtr x="24792" y="-629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grpId="0" nodeType="clickEffect">
                                  <p:stCondLst>
                                    <p:cond delay="0"/>
                                  </p:stCondLst>
                                  <p:childTnLst>
                                    <p:animMotion origin="layout" path="M 2.77778E-6 -4.44444E-6 L 0.4908 -0.25949 " pathEditMode="relative" rAng="0" ptsTypes="AA">
                                      <p:cBhvr>
                                        <p:cTn id="16" dur="2000" fill="hold"/>
                                        <p:tgtEl>
                                          <p:spTgt spid="44"/>
                                        </p:tgtEl>
                                        <p:attrNameLst>
                                          <p:attrName>ppt_x</p:attrName>
                                          <p:attrName>ppt_y</p:attrName>
                                        </p:attrNameLst>
                                      </p:cBhvr>
                                      <p:rCtr x="24531" y="-12986"/>
                                    </p:animMotion>
                                  </p:childTnLst>
                                </p:cTn>
                              </p:par>
                              <p:par>
                                <p:cTn id="17" presetID="56" presetClass="path" presetSubtype="0" accel="50000" decel="50000" fill="hold" grpId="0" nodeType="withEffect">
                                  <p:stCondLst>
                                    <p:cond delay="0"/>
                                  </p:stCondLst>
                                  <p:childTnLst>
                                    <p:animMotion origin="layout" path="M -2.77778E-7 -2.59259E-6 L 0.23212 0.04491 " pathEditMode="relative" rAng="0" ptsTypes="AA">
                                      <p:cBhvr>
                                        <p:cTn id="18" dur="2000" fill="hold"/>
                                        <p:tgtEl>
                                          <p:spTgt spid="45"/>
                                        </p:tgtEl>
                                        <p:attrNameLst>
                                          <p:attrName>ppt_x</p:attrName>
                                          <p:attrName>ppt_y</p:attrName>
                                        </p:attrNameLst>
                                      </p:cBhvr>
                                      <p:rCtr x="11597" y="2245"/>
                                    </p:animMotion>
                                  </p:childTnLst>
                                </p:cTn>
                              </p:par>
                              <p:par>
                                <p:cTn id="19" presetID="56" presetClass="path" presetSubtype="0" accel="50000" decel="50000" fill="hold" grpId="0" nodeType="withEffect">
                                  <p:stCondLst>
                                    <p:cond delay="0"/>
                                  </p:stCondLst>
                                  <p:childTnLst>
                                    <p:animMotion origin="layout" path="M -2.5E-6 -7.40741E-7 L 0.21146 -0.14352 " pathEditMode="relative" rAng="0" ptsTypes="AA">
                                      <p:cBhvr>
                                        <p:cTn id="20" dur="2000" fill="hold"/>
                                        <p:tgtEl>
                                          <p:spTgt spid="43"/>
                                        </p:tgtEl>
                                        <p:attrNameLst>
                                          <p:attrName>ppt_x</p:attrName>
                                          <p:attrName>ppt_y</p:attrName>
                                        </p:attrNameLst>
                                      </p:cBhvr>
                                      <p:rCtr x="10573" y="-7176"/>
                                    </p:animMotion>
                                  </p:childTnLst>
                                </p:cTn>
                              </p:par>
                              <p:par>
                                <p:cTn id="21" presetID="56" presetClass="path" presetSubtype="0" accel="50000" decel="50000" fill="hold" grpId="0" nodeType="withEffect">
                                  <p:stCondLst>
                                    <p:cond delay="0"/>
                                  </p:stCondLst>
                                  <p:childTnLst>
                                    <p:animMotion origin="layout" path="M -3.88889E-6 -3.7037E-6 L 0.82049 0.03912 " pathEditMode="relative" rAng="0" ptsTypes="AA">
                                      <p:cBhvr>
                                        <p:cTn id="22" dur="2000" fill="hold"/>
                                        <p:tgtEl>
                                          <p:spTgt spid="47"/>
                                        </p:tgtEl>
                                        <p:attrNameLst>
                                          <p:attrName>ppt_x</p:attrName>
                                          <p:attrName>ppt_y</p:attrName>
                                        </p:attrNameLst>
                                      </p:cBhvr>
                                      <p:rCtr x="41024" y="1944"/>
                                    </p:animMotion>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1302837" y="248067"/>
            <a:ext cx="6726237" cy="13521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600" b="1" dirty="0">
                <a:solidFill>
                  <a:srgbClr val="FFFF00"/>
                </a:solidFill>
                <a:latin typeface="+mn-lt"/>
              </a:rPr>
              <a:t>“Endpoint</a:t>
            </a:r>
            <a:r>
              <a:rPr lang="en-US" sz="3600" b="1" dirty="0" smtClean="0">
                <a:solidFill>
                  <a:srgbClr val="FFFF00"/>
                </a:solidFill>
                <a:latin typeface="+mn-lt"/>
              </a:rPr>
              <a:t>” Vision for Advanced   Work Packaging</a:t>
            </a:r>
            <a:endParaRPr lang="en-US" sz="3600" b="1" dirty="0">
              <a:solidFill>
                <a:srgbClr val="FFFF00"/>
              </a:solidFill>
              <a:latin typeface="+mn-lt"/>
            </a:endParaRPr>
          </a:p>
        </p:txBody>
      </p:sp>
      <p:pic>
        <p:nvPicPr>
          <p:cNvPr id="27" name="Picture 26" descr="Fiatech_Logo_CMYK_WHITE_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000" y="6400800"/>
            <a:ext cx="1066800" cy="219237"/>
          </a:xfrm>
          <a:prstGeom prst="rect">
            <a:avLst/>
          </a:prstGeom>
        </p:spPr>
      </p:pic>
      <p:sp>
        <p:nvSpPr>
          <p:cNvPr id="6" name="TextBox 9"/>
          <p:cNvSpPr txBox="1">
            <a:spLocks noChangeArrowheads="1"/>
          </p:cNvSpPr>
          <p:nvPr/>
        </p:nvSpPr>
        <p:spPr bwMode="auto">
          <a:xfrm>
            <a:off x="303213" y="5097165"/>
            <a:ext cx="55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3D CAD </a:t>
            </a:r>
          </a:p>
        </p:txBody>
      </p:sp>
      <p:sp>
        <p:nvSpPr>
          <p:cNvPr id="7" name="Rounded Rectangle 6"/>
          <p:cNvSpPr/>
          <p:nvPr/>
        </p:nvSpPr>
        <p:spPr>
          <a:xfrm>
            <a:off x="273050" y="3310295"/>
            <a:ext cx="8643937" cy="57785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solidFill>
                  <a:srgbClr val="FF0000"/>
                </a:solidFill>
              </a:rPr>
              <a:t>PACKAGES REQUIRE INFORMATION EXCHANGE (ISO 15926)</a:t>
            </a:r>
            <a:endParaRPr lang="en-US" sz="2000" b="1" dirty="0">
              <a:solidFill>
                <a:srgbClr val="FF0000"/>
              </a:solidFill>
            </a:endParaRPr>
          </a:p>
        </p:txBody>
      </p:sp>
      <p:sp>
        <p:nvSpPr>
          <p:cNvPr id="8" name="TextBox 1"/>
          <p:cNvSpPr txBox="1">
            <a:spLocks noChangeArrowheads="1"/>
          </p:cNvSpPr>
          <p:nvPr/>
        </p:nvSpPr>
        <p:spPr bwMode="auto">
          <a:xfrm>
            <a:off x="100012" y="1842493"/>
            <a:ext cx="1119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Engineering Work Packages</a:t>
            </a:r>
          </a:p>
        </p:txBody>
      </p:sp>
      <p:sp>
        <p:nvSpPr>
          <p:cNvPr id="9" name="TextBox 23"/>
          <p:cNvSpPr txBox="1">
            <a:spLocks noChangeArrowheads="1"/>
          </p:cNvSpPr>
          <p:nvPr/>
        </p:nvSpPr>
        <p:spPr bwMode="auto">
          <a:xfrm>
            <a:off x="3246437" y="1604665"/>
            <a:ext cx="1173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Construction Work Packages</a:t>
            </a:r>
          </a:p>
        </p:txBody>
      </p:sp>
      <p:sp>
        <p:nvSpPr>
          <p:cNvPr id="10" name="TextBox 24"/>
          <p:cNvSpPr txBox="1">
            <a:spLocks noChangeArrowheads="1"/>
          </p:cNvSpPr>
          <p:nvPr/>
        </p:nvSpPr>
        <p:spPr bwMode="auto">
          <a:xfrm>
            <a:off x="4406900" y="1842493"/>
            <a:ext cx="100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Installation</a:t>
            </a:r>
          </a:p>
          <a:p>
            <a:pPr algn="ctr" eaLnBrk="1" hangingPunct="1"/>
            <a:r>
              <a:rPr lang="en-US" sz="1200" b="1" dirty="0">
                <a:latin typeface="+mn-lt"/>
              </a:rPr>
              <a:t>Work Packages</a:t>
            </a:r>
          </a:p>
        </p:txBody>
      </p:sp>
      <p:sp>
        <p:nvSpPr>
          <p:cNvPr id="11" name="TextBox 25"/>
          <p:cNvSpPr txBox="1">
            <a:spLocks noChangeArrowheads="1"/>
          </p:cNvSpPr>
          <p:nvPr/>
        </p:nvSpPr>
        <p:spPr bwMode="auto">
          <a:xfrm>
            <a:off x="6583363" y="1872953"/>
            <a:ext cx="1036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System Turnover Packages</a:t>
            </a:r>
          </a:p>
        </p:txBody>
      </p:sp>
      <p:sp>
        <p:nvSpPr>
          <p:cNvPr id="12" name="TextBox 26"/>
          <p:cNvSpPr txBox="1">
            <a:spLocks noChangeArrowheads="1"/>
          </p:cNvSpPr>
          <p:nvPr/>
        </p:nvSpPr>
        <p:spPr bwMode="auto">
          <a:xfrm>
            <a:off x="7489825" y="1567934"/>
            <a:ext cx="1425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System Commissioning Packages</a:t>
            </a:r>
          </a:p>
        </p:txBody>
      </p:sp>
      <p:sp>
        <p:nvSpPr>
          <p:cNvPr id="13" name="TextBox 27"/>
          <p:cNvSpPr txBox="1">
            <a:spLocks noChangeArrowheads="1"/>
          </p:cNvSpPr>
          <p:nvPr/>
        </p:nvSpPr>
        <p:spPr bwMode="auto">
          <a:xfrm>
            <a:off x="5486400" y="1650405"/>
            <a:ext cx="1039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Test Packages</a:t>
            </a:r>
          </a:p>
        </p:txBody>
      </p:sp>
      <p:sp>
        <p:nvSpPr>
          <p:cNvPr id="14" name="TextBox 28"/>
          <p:cNvSpPr txBox="1">
            <a:spLocks noChangeArrowheads="1"/>
          </p:cNvSpPr>
          <p:nvPr/>
        </p:nvSpPr>
        <p:spPr bwMode="auto">
          <a:xfrm>
            <a:off x="2244725" y="2057400"/>
            <a:ext cx="1031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Fabrication Packages</a:t>
            </a:r>
          </a:p>
        </p:txBody>
      </p:sp>
      <p:sp>
        <p:nvSpPr>
          <p:cNvPr id="15" name="TextBox 29"/>
          <p:cNvSpPr txBox="1">
            <a:spLocks noChangeArrowheads="1"/>
          </p:cNvSpPr>
          <p:nvPr/>
        </p:nvSpPr>
        <p:spPr bwMode="auto">
          <a:xfrm>
            <a:off x="1138237" y="1524000"/>
            <a:ext cx="1147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Procurement Packages</a:t>
            </a:r>
          </a:p>
        </p:txBody>
      </p:sp>
      <p:sp>
        <p:nvSpPr>
          <p:cNvPr id="16" name="TextBox 30"/>
          <p:cNvSpPr txBox="1">
            <a:spLocks noChangeArrowheads="1"/>
          </p:cNvSpPr>
          <p:nvPr/>
        </p:nvSpPr>
        <p:spPr bwMode="auto">
          <a:xfrm>
            <a:off x="2047875" y="5027315"/>
            <a:ext cx="1104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dirty="0">
                <a:latin typeface="+mn-lt"/>
              </a:rPr>
              <a:t>Shop </a:t>
            </a:r>
            <a:endParaRPr lang="en-US" sz="1200" b="1" dirty="0" smtClean="0">
              <a:latin typeface="+mn-lt"/>
            </a:endParaRPr>
          </a:p>
          <a:p>
            <a:pPr algn="ctr" eaLnBrk="1" hangingPunct="1"/>
            <a:r>
              <a:rPr lang="en-US" sz="1200" b="1" dirty="0" smtClean="0">
                <a:latin typeface="+mn-lt"/>
              </a:rPr>
              <a:t>Detailing</a:t>
            </a:r>
            <a:endParaRPr lang="en-US" sz="1200" b="1" dirty="0">
              <a:latin typeface="+mn-lt"/>
            </a:endParaRPr>
          </a:p>
        </p:txBody>
      </p:sp>
      <p:sp>
        <p:nvSpPr>
          <p:cNvPr id="17" name="TextBox 31"/>
          <p:cNvSpPr txBox="1">
            <a:spLocks noChangeArrowheads="1"/>
          </p:cNvSpPr>
          <p:nvPr/>
        </p:nvSpPr>
        <p:spPr bwMode="auto">
          <a:xfrm>
            <a:off x="5046663" y="5044778"/>
            <a:ext cx="1049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CPM Scheduling</a:t>
            </a:r>
          </a:p>
        </p:txBody>
      </p:sp>
      <p:sp>
        <p:nvSpPr>
          <p:cNvPr id="18" name="TextBox 32"/>
          <p:cNvSpPr txBox="1">
            <a:spLocks noChangeArrowheads="1"/>
          </p:cNvSpPr>
          <p:nvPr/>
        </p:nvSpPr>
        <p:spPr bwMode="auto">
          <a:xfrm>
            <a:off x="898525" y="5087640"/>
            <a:ext cx="1409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Purchasing Systems </a:t>
            </a:r>
          </a:p>
        </p:txBody>
      </p:sp>
      <p:sp>
        <p:nvSpPr>
          <p:cNvPr id="19" name="TextBox 33"/>
          <p:cNvSpPr txBox="1">
            <a:spLocks noChangeArrowheads="1"/>
          </p:cNvSpPr>
          <p:nvPr/>
        </p:nvSpPr>
        <p:spPr bwMode="auto">
          <a:xfrm>
            <a:off x="6110288" y="4957465"/>
            <a:ext cx="957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Site Materials Mgmt.</a:t>
            </a:r>
          </a:p>
        </p:txBody>
      </p:sp>
      <p:sp>
        <p:nvSpPr>
          <p:cNvPr id="20" name="TextBox 34"/>
          <p:cNvSpPr txBox="1">
            <a:spLocks noChangeArrowheads="1"/>
          </p:cNvSpPr>
          <p:nvPr/>
        </p:nvSpPr>
        <p:spPr bwMode="auto">
          <a:xfrm>
            <a:off x="7053263" y="4935240"/>
            <a:ext cx="1065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Quantity Tracking / EVR </a:t>
            </a:r>
          </a:p>
        </p:txBody>
      </p:sp>
      <p:sp>
        <p:nvSpPr>
          <p:cNvPr id="21" name="TextBox 35"/>
          <p:cNvSpPr txBox="1">
            <a:spLocks noChangeArrowheads="1"/>
          </p:cNvSpPr>
          <p:nvPr/>
        </p:nvSpPr>
        <p:spPr bwMode="auto">
          <a:xfrm>
            <a:off x="4143375" y="5027315"/>
            <a:ext cx="903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Doc Mgmt.</a:t>
            </a:r>
          </a:p>
        </p:txBody>
      </p:sp>
      <p:sp>
        <p:nvSpPr>
          <p:cNvPr id="22" name="TextBox 36"/>
          <p:cNvSpPr txBox="1">
            <a:spLocks noChangeArrowheads="1"/>
          </p:cNvSpPr>
          <p:nvPr/>
        </p:nvSpPr>
        <p:spPr bwMode="auto">
          <a:xfrm>
            <a:off x="8081963" y="5049540"/>
            <a:ext cx="992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Complete IT</a:t>
            </a:r>
          </a:p>
        </p:txBody>
      </p:sp>
      <p:sp>
        <p:nvSpPr>
          <p:cNvPr id="23" name="TextBox 37"/>
          <p:cNvSpPr txBox="1">
            <a:spLocks noChangeArrowheads="1"/>
          </p:cNvSpPr>
          <p:nvPr/>
        </p:nvSpPr>
        <p:spPr bwMode="auto">
          <a:xfrm>
            <a:off x="3057525" y="5049540"/>
            <a:ext cx="1081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200" b="1">
                <a:latin typeface="+mn-lt"/>
              </a:rPr>
              <a:t>Fabrication Tracking</a:t>
            </a:r>
          </a:p>
        </p:txBody>
      </p:sp>
      <p:pic>
        <p:nvPicPr>
          <p:cNvPr id="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429867"/>
            <a:ext cx="6683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025" y="4312940"/>
            <a:ext cx="55721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5563" y="4312940"/>
            <a:ext cx="555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4312940"/>
            <a:ext cx="555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9463" y="4312940"/>
            <a:ext cx="555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6413" y="4312940"/>
            <a:ext cx="5572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3363" y="4312940"/>
            <a:ext cx="5572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4312940"/>
            <a:ext cx="5572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7263" y="4312940"/>
            <a:ext cx="5572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4213" y="4312940"/>
            <a:ext cx="5572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539" y="1913930"/>
            <a:ext cx="6683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1280" y="2015530"/>
            <a:ext cx="6683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7357" y="2417167"/>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5021" y="2048868"/>
            <a:ext cx="6683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616" y="2429867"/>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1098" y="2420342"/>
            <a:ext cx="6683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7175" y="2123480"/>
            <a:ext cx="6683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919511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b="1" dirty="0" smtClean="0">
                <a:solidFill>
                  <a:schemeClr val="accent2">
                    <a:lumMod val="60000"/>
                    <a:lumOff val="40000"/>
                  </a:schemeClr>
                </a:solidFill>
                <a:latin typeface="Arial Black" pitchFamily="34" charset="0"/>
              </a:rPr>
              <a:t>CII – TSUNAMI of PROJECTS</a:t>
            </a:r>
            <a:endParaRPr lang="en-US" b="1" dirty="0">
              <a:solidFill>
                <a:schemeClr val="accent2">
                  <a:lumMod val="60000"/>
                  <a:lumOff val="40000"/>
                </a:schemeClr>
              </a:solidFill>
              <a:latin typeface="Arial Black" pitchFamily="34" charset="0"/>
            </a:endParaRPr>
          </a:p>
        </p:txBody>
      </p:sp>
      <p:sp>
        <p:nvSpPr>
          <p:cNvPr id="3" name="Content Placeholder 2"/>
          <p:cNvSpPr>
            <a:spLocks noGrp="1"/>
          </p:cNvSpPr>
          <p:nvPr>
            <p:ph idx="1"/>
          </p:nvPr>
        </p:nvSpPr>
        <p:spPr>
          <a:xfrm>
            <a:off x="381000" y="1219200"/>
            <a:ext cx="8305800" cy="4525963"/>
          </a:xfrm>
        </p:spPr>
        <p:txBody>
          <a:bodyPr>
            <a:normAutofit fontScale="92500" lnSpcReduction="20000"/>
          </a:bodyPr>
          <a:lstStyle/>
          <a:p>
            <a:r>
              <a:rPr lang="en-US" dirty="0"/>
              <a:t>Gulf Coast   $</a:t>
            </a:r>
            <a:r>
              <a:rPr lang="en-US" dirty="0" smtClean="0"/>
              <a:t>165BILLION</a:t>
            </a:r>
            <a:endParaRPr lang="en-US" dirty="0"/>
          </a:p>
          <a:p>
            <a:r>
              <a:rPr lang="en-US" dirty="0"/>
              <a:t>SANDY East Coast $90Billion</a:t>
            </a:r>
          </a:p>
          <a:p>
            <a:r>
              <a:rPr lang="en-US" dirty="0"/>
              <a:t>Alberta, CA  $</a:t>
            </a:r>
            <a:r>
              <a:rPr lang="en-US" dirty="0" smtClean="0"/>
              <a:t>100+Billion</a:t>
            </a:r>
          </a:p>
          <a:p>
            <a:r>
              <a:rPr lang="en-US" dirty="0" smtClean="0"/>
              <a:t>Middle Easts $600-700 BILLION</a:t>
            </a:r>
            <a:endParaRPr lang="en-US" dirty="0"/>
          </a:p>
          <a:p>
            <a:r>
              <a:rPr lang="en-US" dirty="0"/>
              <a:t>Not enough engineers/designers</a:t>
            </a:r>
          </a:p>
          <a:p>
            <a:r>
              <a:rPr lang="en-US" dirty="0" smtClean="0"/>
              <a:t>LA – Short 66,000 Craft Workers 2013-14</a:t>
            </a:r>
          </a:p>
          <a:p>
            <a:r>
              <a:rPr lang="en-US" dirty="0" smtClean="0"/>
              <a:t>FAB Shops reaching capacity</a:t>
            </a:r>
          </a:p>
          <a:p>
            <a:r>
              <a:rPr lang="en-US" dirty="0" smtClean="0"/>
              <a:t>Projects will not find staffing</a:t>
            </a:r>
          </a:p>
          <a:p>
            <a:r>
              <a:rPr lang="en-US" dirty="0" smtClean="0"/>
              <a:t>Automation, Pre-Assembly &amp;           Modularization  will be mandatory</a:t>
            </a:r>
          </a:p>
          <a:p>
            <a:pPr marL="36576" indent="0">
              <a:buNone/>
            </a:pPr>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5" name="그림 28"/>
          <p:cNvPicPr>
            <a:picLocks noChangeAspect="1"/>
          </p:cNvPicPr>
          <p:nvPr/>
        </p:nvPicPr>
        <p:blipFill>
          <a:blip r:embed="rId2"/>
          <a:stretch>
            <a:fillRect/>
          </a:stretch>
        </p:blipFill>
        <p:spPr>
          <a:xfrm>
            <a:off x="6767830" y="4356997"/>
            <a:ext cx="2349500" cy="2357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9045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82" y="80010"/>
            <a:ext cx="8787818" cy="1143000"/>
          </a:xfrm>
        </p:spPr>
        <p:txBody>
          <a:bodyPr>
            <a:normAutofit fontScale="90000"/>
          </a:bodyPr>
          <a:lstStyle/>
          <a:p>
            <a:pPr algn="ctr"/>
            <a:r>
              <a:rPr lang="en-US" b="1" dirty="0" smtClean="0">
                <a:solidFill>
                  <a:srgbClr val="FFFF00"/>
                </a:solidFill>
                <a:latin typeface="Arial Black" pitchFamily="34" charset="0"/>
              </a:rPr>
              <a:t>BEGIN with the END in MIND</a:t>
            </a:r>
            <a:endParaRPr lang="en-US" b="1" dirty="0">
              <a:solidFill>
                <a:srgbClr val="FFFF00"/>
              </a:solidFill>
              <a:latin typeface="Arial Black" pitchFamily="34" charset="0"/>
            </a:endParaRPr>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
        <p:nvSpPr>
          <p:cNvPr id="8" name="Chevron 7"/>
          <p:cNvSpPr/>
          <p:nvPr/>
        </p:nvSpPr>
        <p:spPr>
          <a:xfrm>
            <a:off x="800970" y="3276600"/>
            <a:ext cx="2158420" cy="762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smtClean="0">
                <a:solidFill>
                  <a:schemeClr val="tx1"/>
                </a:solidFill>
                <a:latin typeface="Arial Black" pitchFamily="34" charset="0"/>
              </a:rPr>
              <a:t>F E P</a:t>
            </a:r>
            <a:endParaRPr lang="en-US" sz="3600" b="1" dirty="0">
              <a:solidFill>
                <a:schemeClr val="tx1"/>
              </a:solidFill>
              <a:latin typeface="Arial Black" pitchFamily="34" charset="0"/>
            </a:endParaRPr>
          </a:p>
        </p:txBody>
      </p:sp>
      <p:sp>
        <p:nvSpPr>
          <p:cNvPr id="44" name="TextBox 43"/>
          <p:cNvSpPr txBox="1"/>
          <p:nvPr/>
        </p:nvSpPr>
        <p:spPr>
          <a:xfrm>
            <a:off x="1465006" y="4191000"/>
            <a:ext cx="7086600" cy="2062103"/>
          </a:xfrm>
          <a:prstGeom prst="rect">
            <a:avLst/>
          </a:prstGeom>
          <a:noFill/>
        </p:spPr>
        <p:txBody>
          <a:bodyPr wrap="square" rtlCol="0">
            <a:spAutoFit/>
          </a:bodyPr>
          <a:lstStyle/>
          <a:p>
            <a:r>
              <a:rPr lang="en-US" sz="3200" b="1" dirty="0" smtClean="0">
                <a:solidFill>
                  <a:srgbClr val="FFFF00"/>
                </a:solidFill>
                <a:latin typeface="Arial Black" pitchFamily="34" charset="0"/>
              </a:rPr>
              <a:t>Develop a project WBS</a:t>
            </a:r>
          </a:p>
          <a:p>
            <a:r>
              <a:rPr lang="en-US" sz="3200" b="1" dirty="0" smtClean="0">
                <a:solidFill>
                  <a:srgbClr val="FFFF00"/>
                </a:solidFill>
                <a:latin typeface="Arial Black" pitchFamily="34" charset="0"/>
              </a:rPr>
              <a:t>Align:</a:t>
            </a:r>
          </a:p>
          <a:p>
            <a:r>
              <a:rPr lang="en-US" sz="3200" b="1" dirty="0" smtClean="0">
                <a:solidFill>
                  <a:srgbClr val="FFFF00"/>
                </a:solidFill>
                <a:latin typeface="Arial Black" pitchFamily="34" charset="0"/>
              </a:rPr>
              <a:t>Engineering &amp; Construction Work Packages</a:t>
            </a:r>
            <a:endParaRPr lang="en-US" sz="3200" b="1" dirty="0">
              <a:solidFill>
                <a:srgbClr val="FFFF00"/>
              </a:solidFill>
              <a:latin typeface="Arial Black" pitchFamily="34" charset="0"/>
            </a:endParaRPr>
          </a:p>
        </p:txBody>
      </p:sp>
      <p:grpSp>
        <p:nvGrpSpPr>
          <p:cNvPr id="7" name="Group 6"/>
          <p:cNvGrpSpPr/>
          <p:nvPr/>
        </p:nvGrpSpPr>
        <p:grpSpPr>
          <a:xfrm>
            <a:off x="6546015" y="1524000"/>
            <a:ext cx="2100289" cy="2133600"/>
            <a:chOff x="6546015" y="1524000"/>
            <a:chExt cx="2100289" cy="2133600"/>
          </a:xfrm>
        </p:grpSpPr>
        <p:pic>
          <p:nvPicPr>
            <p:cNvPr id="4100" name="Picture 4" descr="http://www.otneighoff.com/construction/construction-cr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015" y="2073382"/>
              <a:ext cx="2100289" cy="15842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779404" y="1524000"/>
              <a:ext cx="1866900" cy="584775"/>
            </a:xfrm>
            <a:prstGeom prst="rect">
              <a:avLst/>
            </a:prstGeom>
            <a:noFill/>
          </p:spPr>
          <p:txBody>
            <a:bodyPr wrap="square" rtlCol="0">
              <a:spAutoFit/>
            </a:bodyPr>
            <a:lstStyle/>
            <a:p>
              <a:r>
                <a:rPr lang="en-US" sz="3200" b="1" dirty="0" smtClean="0">
                  <a:solidFill>
                    <a:srgbClr val="FFFF00"/>
                  </a:solidFill>
                  <a:latin typeface="Arial Black" pitchFamily="34" charset="0"/>
                </a:rPr>
                <a:t>BUILD</a:t>
              </a:r>
              <a:endParaRPr lang="en-US" sz="3200" b="1" dirty="0">
                <a:solidFill>
                  <a:srgbClr val="FFFF00"/>
                </a:solidFill>
                <a:latin typeface="Arial Black" pitchFamily="34" charset="0"/>
              </a:endParaRPr>
            </a:p>
          </p:txBody>
        </p:sp>
      </p:grpSp>
      <p:grpSp>
        <p:nvGrpSpPr>
          <p:cNvPr id="6" name="Group 5"/>
          <p:cNvGrpSpPr/>
          <p:nvPr/>
        </p:nvGrpSpPr>
        <p:grpSpPr>
          <a:xfrm>
            <a:off x="547442" y="2018992"/>
            <a:ext cx="5998573" cy="830997"/>
            <a:chOff x="547442" y="2018992"/>
            <a:chExt cx="5998573" cy="830997"/>
          </a:xfrm>
        </p:grpSpPr>
        <p:sp>
          <p:nvSpPr>
            <p:cNvPr id="9" name="TextBox 8"/>
            <p:cNvSpPr txBox="1"/>
            <p:nvPr/>
          </p:nvSpPr>
          <p:spPr>
            <a:xfrm>
              <a:off x="547442" y="2018992"/>
              <a:ext cx="4793415" cy="830997"/>
            </a:xfrm>
            <a:prstGeom prst="rect">
              <a:avLst/>
            </a:prstGeom>
            <a:noFill/>
          </p:spPr>
          <p:txBody>
            <a:bodyPr wrap="square" rtlCol="0">
              <a:spAutoFit/>
            </a:bodyPr>
            <a:lstStyle/>
            <a:p>
              <a:r>
                <a:rPr lang="en-US" sz="4800" b="1" dirty="0" smtClean="0">
                  <a:latin typeface="Arial Black" pitchFamily="34" charset="0"/>
                </a:rPr>
                <a:t>@ FEP THINK</a:t>
              </a:r>
              <a:endParaRPr lang="en-US" sz="4800" b="1" dirty="0">
                <a:latin typeface="Arial Black" pitchFamily="34" charset="0"/>
              </a:endParaRPr>
            </a:p>
          </p:txBody>
        </p:sp>
        <p:cxnSp>
          <p:nvCxnSpPr>
            <p:cNvPr id="5" name="Straight Arrow Connector 4"/>
            <p:cNvCxnSpPr>
              <a:stCxn id="9" idx="3"/>
            </p:cNvCxnSpPr>
            <p:nvPr/>
          </p:nvCxnSpPr>
          <p:spPr>
            <a:xfrm flipV="1">
              <a:off x="5340857" y="2434490"/>
              <a:ext cx="1205158" cy="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14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17" y="80010"/>
            <a:ext cx="7467600" cy="1143000"/>
          </a:xfrm>
        </p:spPr>
        <p:txBody>
          <a:bodyPr>
            <a:normAutofit/>
          </a:bodyPr>
          <a:lstStyle/>
          <a:p>
            <a:pPr algn="ctr"/>
            <a:r>
              <a:rPr lang="en-US" b="1" dirty="0" smtClean="0">
                <a:solidFill>
                  <a:srgbClr val="FFFF00"/>
                </a:solidFill>
                <a:latin typeface="Arial Black" pitchFamily="34" charset="0"/>
              </a:rPr>
              <a:t>MANAGE THE FLOW</a:t>
            </a:r>
            <a:endParaRPr lang="en-US" b="1" dirty="0">
              <a:solidFill>
                <a:srgbClr val="FFFF00"/>
              </a:solidFill>
              <a:latin typeface="Arial Black" pitchFamily="34" charset="0"/>
            </a:endParaRPr>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
        <p:nvSpPr>
          <p:cNvPr id="5" name="TextBox 4"/>
          <p:cNvSpPr txBox="1"/>
          <p:nvPr/>
        </p:nvSpPr>
        <p:spPr>
          <a:xfrm>
            <a:off x="4267200" y="3472934"/>
            <a:ext cx="762000" cy="369332"/>
          </a:xfrm>
          <a:prstGeom prst="rect">
            <a:avLst/>
          </a:prstGeom>
          <a:noFill/>
        </p:spPr>
        <p:txBody>
          <a:bodyPr wrap="square" rtlCol="0">
            <a:spAutoFit/>
          </a:bodyPr>
          <a:lstStyle/>
          <a:p>
            <a:r>
              <a:rPr lang="en-US" b="1" dirty="0" smtClean="0">
                <a:latin typeface="Arial Black" pitchFamily="34" charset="0"/>
              </a:rPr>
              <a:t>FEP</a:t>
            </a:r>
            <a:endParaRPr lang="en-US" b="1" dirty="0">
              <a:latin typeface="Arial Black" pitchFamily="34" charset="0"/>
            </a:endParaRPr>
          </a:p>
        </p:txBody>
      </p:sp>
      <p:sp>
        <p:nvSpPr>
          <p:cNvPr id="7" name="Chevron 6"/>
          <p:cNvSpPr/>
          <p:nvPr/>
        </p:nvSpPr>
        <p:spPr>
          <a:xfrm>
            <a:off x="127581" y="3276600"/>
            <a:ext cx="1752600" cy="762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Black" pitchFamily="34" charset="0"/>
              </a:rPr>
              <a:t>FEP</a:t>
            </a:r>
            <a:endParaRPr lang="en-US" sz="2800" b="1" dirty="0">
              <a:solidFill>
                <a:schemeClr val="tx1"/>
              </a:solidFill>
              <a:latin typeface="Arial Black" pitchFamily="34" charset="0"/>
            </a:endParaRPr>
          </a:p>
        </p:txBody>
      </p:sp>
      <p:sp>
        <p:nvSpPr>
          <p:cNvPr id="8" name="Chevron 7"/>
          <p:cNvSpPr/>
          <p:nvPr/>
        </p:nvSpPr>
        <p:spPr>
          <a:xfrm>
            <a:off x="1880180" y="3276600"/>
            <a:ext cx="2158420" cy="762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DESIGN</a:t>
            </a:r>
            <a:endParaRPr lang="en-US" sz="2800" b="1" dirty="0">
              <a:solidFill>
                <a:schemeClr val="tx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965" y="3048000"/>
            <a:ext cx="1262035" cy="110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hevron 10"/>
          <p:cNvSpPr/>
          <p:nvPr/>
        </p:nvSpPr>
        <p:spPr>
          <a:xfrm>
            <a:off x="2692918" y="5507743"/>
            <a:ext cx="1362048" cy="5334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STEEL</a:t>
            </a:r>
            <a:endParaRPr lang="en-US" sz="2000" b="1" dirty="0">
              <a:solidFill>
                <a:schemeClr val="tx1"/>
              </a:solidFill>
            </a:endParaRPr>
          </a:p>
        </p:txBody>
      </p:sp>
      <p:pic>
        <p:nvPicPr>
          <p:cNvPr id="4100" name="Picture 4" descr="http://www.otneighoff.com/construction/construction-cr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10" y="2873111"/>
            <a:ext cx="2100289" cy="1584218"/>
          </a:xfrm>
          <a:prstGeom prst="rect">
            <a:avLst/>
          </a:prstGeom>
          <a:noFill/>
          <a:extLst>
            <a:ext uri="{909E8E84-426E-40DD-AFC4-6F175D3DCCD1}">
              <a14:hiddenFill xmlns:a14="http://schemas.microsoft.com/office/drawing/2010/main">
                <a:solidFill>
                  <a:srgbClr val="FFFFFF"/>
                </a:solidFill>
              </a14:hiddenFill>
            </a:ext>
          </a:extLst>
        </p:spPr>
      </p:pic>
      <p:sp>
        <p:nvSpPr>
          <p:cNvPr id="9" name="Chevron 8"/>
          <p:cNvSpPr/>
          <p:nvPr/>
        </p:nvSpPr>
        <p:spPr>
          <a:xfrm>
            <a:off x="5334000" y="3284220"/>
            <a:ext cx="1862110" cy="762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PLAN</a:t>
            </a:r>
            <a:endParaRPr lang="en-US" sz="2800" b="1" dirty="0">
              <a:solidFill>
                <a:schemeClr val="tx1"/>
              </a:solidFill>
            </a:endParaRPr>
          </a:p>
        </p:txBody>
      </p:sp>
      <p:sp>
        <p:nvSpPr>
          <p:cNvPr id="13" name="Chevron 12"/>
          <p:cNvSpPr/>
          <p:nvPr/>
        </p:nvSpPr>
        <p:spPr>
          <a:xfrm>
            <a:off x="2938580" y="6041143"/>
            <a:ext cx="1362048" cy="5334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PIPE</a:t>
            </a:r>
            <a:endParaRPr lang="en-US" sz="2000" b="1" dirty="0">
              <a:solidFill>
                <a:schemeClr val="tx1"/>
              </a:solidFill>
            </a:endParaRPr>
          </a:p>
        </p:txBody>
      </p:sp>
      <p:sp>
        <p:nvSpPr>
          <p:cNvPr id="14" name="Chevron 13"/>
          <p:cNvSpPr/>
          <p:nvPr/>
        </p:nvSpPr>
        <p:spPr>
          <a:xfrm>
            <a:off x="2230942" y="4882532"/>
            <a:ext cx="1676400" cy="5334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Concrete</a:t>
            </a:r>
            <a:endParaRPr lang="en-US" sz="2000" b="1" dirty="0">
              <a:solidFill>
                <a:schemeClr val="tx1"/>
              </a:solidFill>
            </a:endParaRPr>
          </a:p>
        </p:txBody>
      </p:sp>
      <p:sp>
        <p:nvSpPr>
          <p:cNvPr id="15" name="Chevron 14"/>
          <p:cNvSpPr/>
          <p:nvPr/>
        </p:nvSpPr>
        <p:spPr>
          <a:xfrm>
            <a:off x="1984072" y="2266950"/>
            <a:ext cx="1676400"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EQUIP</a:t>
            </a:r>
            <a:endParaRPr lang="en-US" sz="2000" b="1" dirty="0">
              <a:solidFill>
                <a:schemeClr val="tx1"/>
              </a:solidFill>
            </a:endParaRPr>
          </a:p>
        </p:txBody>
      </p:sp>
      <p:cxnSp>
        <p:nvCxnSpPr>
          <p:cNvPr id="12" name="Elbow Connector 11"/>
          <p:cNvCxnSpPr>
            <a:stCxn id="14" idx="3"/>
            <a:endCxn id="4098" idx="2"/>
          </p:cNvCxnSpPr>
          <p:nvPr/>
        </p:nvCxnSpPr>
        <p:spPr>
          <a:xfrm flipV="1">
            <a:off x="3907342" y="4153813"/>
            <a:ext cx="795641" cy="995419"/>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1" idx="3"/>
            <a:endCxn id="4098" idx="2"/>
          </p:cNvCxnSpPr>
          <p:nvPr/>
        </p:nvCxnSpPr>
        <p:spPr>
          <a:xfrm flipV="1">
            <a:off x="4054966" y="4153813"/>
            <a:ext cx="648017" cy="162063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3" idx="3"/>
            <a:endCxn id="4098" idx="2"/>
          </p:cNvCxnSpPr>
          <p:nvPr/>
        </p:nvCxnSpPr>
        <p:spPr>
          <a:xfrm flipV="1">
            <a:off x="4300628" y="4153813"/>
            <a:ext cx="402355" cy="215403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5" idx="3"/>
            <a:endCxn id="4098" idx="0"/>
          </p:cNvCxnSpPr>
          <p:nvPr/>
        </p:nvCxnSpPr>
        <p:spPr>
          <a:xfrm>
            <a:off x="3660472" y="2457450"/>
            <a:ext cx="1042511" cy="59055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18959" y="4427120"/>
            <a:ext cx="1828800" cy="584775"/>
          </a:xfrm>
          <a:prstGeom prst="rect">
            <a:avLst/>
          </a:prstGeom>
          <a:noFill/>
        </p:spPr>
        <p:txBody>
          <a:bodyPr wrap="square" rtlCol="0">
            <a:spAutoFit/>
          </a:bodyPr>
          <a:lstStyle/>
          <a:p>
            <a:r>
              <a:rPr lang="en-US" sz="3200" b="1" dirty="0" smtClean="0">
                <a:solidFill>
                  <a:srgbClr val="FFFF00"/>
                </a:solidFill>
                <a:latin typeface="Arial Black" pitchFamily="34" charset="0"/>
              </a:rPr>
              <a:t>BUILD</a:t>
            </a:r>
            <a:endParaRPr lang="en-US" sz="3200" b="1" dirty="0">
              <a:solidFill>
                <a:srgbClr val="FFFF00"/>
              </a:solidFill>
              <a:latin typeface="Arial Black" pitchFamily="34" charset="0"/>
            </a:endParaRPr>
          </a:p>
        </p:txBody>
      </p:sp>
      <p:sp>
        <p:nvSpPr>
          <p:cNvPr id="29" name="Chevron 28"/>
          <p:cNvSpPr/>
          <p:nvPr/>
        </p:nvSpPr>
        <p:spPr>
          <a:xfrm>
            <a:off x="1975472" y="1752600"/>
            <a:ext cx="1849796"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MATERIALS</a:t>
            </a:r>
            <a:endParaRPr lang="en-US" sz="2000" b="1" dirty="0">
              <a:solidFill>
                <a:schemeClr val="tx1"/>
              </a:solidFill>
            </a:endParaRPr>
          </a:p>
        </p:txBody>
      </p:sp>
      <p:sp>
        <p:nvSpPr>
          <p:cNvPr id="31" name="Chevron 30"/>
          <p:cNvSpPr/>
          <p:nvPr/>
        </p:nvSpPr>
        <p:spPr>
          <a:xfrm>
            <a:off x="1983092" y="1257300"/>
            <a:ext cx="2360308"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INFORMATION</a:t>
            </a:r>
            <a:endParaRPr lang="en-US" sz="2000" b="1" dirty="0">
              <a:solidFill>
                <a:schemeClr val="tx1"/>
              </a:solidFill>
            </a:endParaRPr>
          </a:p>
        </p:txBody>
      </p:sp>
      <p:cxnSp>
        <p:nvCxnSpPr>
          <p:cNvPr id="32" name="Elbow Connector 31"/>
          <p:cNvCxnSpPr>
            <a:stCxn id="31" idx="3"/>
            <a:endCxn id="4098" idx="0"/>
          </p:cNvCxnSpPr>
          <p:nvPr/>
        </p:nvCxnSpPr>
        <p:spPr>
          <a:xfrm>
            <a:off x="4343400" y="1447800"/>
            <a:ext cx="359583" cy="160020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4098" idx="0"/>
          </p:cNvCxnSpPr>
          <p:nvPr/>
        </p:nvCxnSpPr>
        <p:spPr>
          <a:xfrm rot="16200000" flipH="1">
            <a:off x="3689306" y="2034323"/>
            <a:ext cx="1095376" cy="931978"/>
          </a:xfrm>
          <a:prstGeom prst="bentConnector3">
            <a:avLst>
              <a:gd name="adj1" fmla="val -113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18560" y="4153813"/>
            <a:ext cx="2072640" cy="830997"/>
          </a:xfrm>
          <a:prstGeom prst="rect">
            <a:avLst/>
          </a:prstGeom>
          <a:noFill/>
        </p:spPr>
        <p:txBody>
          <a:bodyPr wrap="square" rtlCol="0">
            <a:spAutoFit/>
          </a:bodyPr>
          <a:lstStyle/>
          <a:p>
            <a:pPr algn="ctr"/>
            <a:r>
              <a:rPr lang="en-US" sz="2400" b="1" dirty="0" smtClean="0">
                <a:solidFill>
                  <a:srgbClr val="FFFF00"/>
                </a:solidFill>
                <a:latin typeface="Arial Black" pitchFamily="34" charset="0"/>
              </a:rPr>
              <a:t>Intelligent Job Site</a:t>
            </a:r>
            <a:endParaRPr lang="en-US" sz="2400" b="1" dirty="0">
              <a:solidFill>
                <a:srgbClr val="FFFF00"/>
              </a:solidFill>
              <a:latin typeface="Arial Black" pitchFamily="34" charset="0"/>
            </a:endParaRPr>
          </a:p>
        </p:txBody>
      </p:sp>
      <p:sp>
        <p:nvSpPr>
          <p:cNvPr id="44" name="TextBox 43"/>
          <p:cNvSpPr txBox="1"/>
          <p:nvPr/>
        </p:nvSpPr>
        <p:spPr>
          <a:xfrm>
            <a:off x="51381" y="2699445"/>
            <a:ext cx="1828800" cy="584775"/>
          </a:xfrm>
          <a:prstGeom prst="rect">
            <a:avLst/>
          </a:prstGeom>
          <a:noFill/>
        </p:spPr>
        <p:txBody>
          <a:bodyPr wrap="square" rtlCol="0">
            <a:spAutoFit/>
          </a:bodyPr>
          <a:lstStyle/>
          <a:p>
            <a:r>
              <a:rPr lang="en-US" sz="3200" b="1" dirty="0" smtClean="0">
                <a:solidFill>
                  <a:srgbClr val="FFFF00"/>
                </a:solidFill>
                <a:latin typeface="Arial Black" pitchFamily="34" charset="0"/>
              </a:rPr>
              <a:t>START</a:t>
            </a:r>
            <a:endParaRPr lang="en-US" sz="3200" b="1" dirty="0">
              <a:solidFill>
                <a:srgbClr val="FFFF00"/>
              </a:solidFill>
              <a:latin typeface="Arial Black" pitchFamily="34" charset="0"/>
            </a:endParaRPr>
          </a:p>
        </p:txBody>
      </p:sp>
      <p:cxnSp>
        <p:nvCxnSpPr>
          <p:cNvPr id="43" name="Straight Arrow Connector 42"/>
          <p:cNvCxnSpPr/>
          <p:nvPr/>
        </p:nvCxnSpPr>
        <p:spPr>
          <a:xfrm flipV="1">
            <a:off x="3163246" y="2655570"/>
            <a:ext cx="0" cy="6286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362200" y="2647950"/>
            <a:ext cx="0" cy="62865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181727" y="3731110"/>
            <a:ext cx="1295400" cy="276999"/>
          </a:xfrm>
          <a:prstGeom prst="rect">
            <a:avLst/>
          </a:prstGeom>
          <a:noFill/>
        </p:spPr>
        <p:txBody>
          <a:bodyPr wrap="square" rtlCol="0">
            <a:spAutoFit/>
          </a:bodyPr>
          <a:lstStyle/>
          <a:p>
            <a:r>
              <a:rPr lang="en-US" sz="1200" b="1" dirty="0" smtClean="0"/>
              <a:t>Warehouse</a:t>
            </a:r>
            <a:endParaRPr lang="en-US" sz="1200" b="1" dirty="0"/>
          </a:p>
        </p:txBody>
      </p:sp>
      <p:sp>
        <p:nvSpPr>
          <p:cNvPr id="28" name="Chevron 27"/>
          <p:cNvSpPr/>
          <p:nvPr/>
        </p:nvSpPr>
        <p:spPr>
          <a:xfrm>
            <a:off x="4953000" y="2124074"/>
            <a:ext cx="1676400"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CRAFT</a:t>
            </a:r>
            <a:endParaRPr lang="en-US" sz="2000" b="1" dirty="0">
              <a:solidFill>
                <a:schemeClr val="tx1"/>
              </a:solidFill>
            </a:endParaRPr>
          </a:p>
        </p:txBody>
      </p:sp>
      <p:cxnSp>
        <p:nvCxnSpPr>
          <p:cNvPr id="30" name="Elbow Connector 29"/>
          <p:cNvCxnSpPr>
            <a:stCxn id="28" idx="3"/>
          </p:cNvCxnSpPr>
          <p:nvPr/>
        </p:nvCxnSpPr>
        <p:spPr>
          <a:xfrm>
            <a:off x="6629400" y="2314574"/>
            <a:ext cx="1042511" cy="59055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Chevron 32"/>
          <p:cNvSpPr/>
          <p:nvPr/>
        </p:nvSpPr>
        <p:spPr>
          <a:xfrm>
            <a:off x="5011593" y="1609724"/>
            <a:ext cx="1849796"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TOOLS</a:t>
            </a:r>
            <a:endParaRPr lang="en-US" sz="2000" b="1" dirty="0">
              <a:solidFill>
                <a:schemeClr val="tx1"/>
              </a:solidFill>
            </a:endParaRPr>
          </a:p>
        </p:txBody>
      </p:sp>
      <p:sp>
        <p:nvSpPr>
          <p:cNvPr id="34" name="Chevron 33"/>
          <p:cNvSpPr/>
          <p:nvPr/>
        </p:nvSpPr>
        <p:spPr>
          <a:xfrm>
            <a:off x="5019213" y="1114424"/>
            <a:ext cx="2360308" cy="381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smtClean="0">
                <a:solidFill>
                  <a:schemeClr val="tx1"/>
                </a:solidFill>
              </a:rPr>
              <a:t>EQUIPMENT</a:t>
            </a:r>
            <a:endParaRPr lang="en-US" sz="2000" b="1" dirty="0">
              <a:solidFill>
                <a:schemeClr val="tx1"/>
              </a:solidFill>
            </a:endParaRPr>
          </a:p>
        </p:txBody>
      </p:sp>
      <p:cxnSp>
        <p:nvCxnSpPr>
          <p:cNvPr id="35" name="Elbow Connector 34"/>
          <p:cNvCxnSpPr>
            <a:stCxn id="34" idx="3"/>
          </p:cNvCxnSpPr>
          <p:nvPr/>
        </p:nvCxnSpPr>
        <p:spPr>
          <a:xfrm>
            <a:off x="7379521" y="1304924"/>
            <a:ext cx="359583" cy="160020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16200000" flipH="1">
            <a:off x="6725427" y="1891447"/>
            <a:ext cx="1095376" cy="931978"/>
          </a:xfrm>
          <a:prstGeom prst="bentConnector3">
            <a:avLst>
              <a:gd name="adj1" fmla="val -113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7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1000"/>
                                        <p:tgtEl>
                                          <p:spTgt spid="4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10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1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1750"/>
                                        <p:tgtEl>
                                          <p:spTgt spid="2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1750"/>
                                        <p:tgtEl>
                                          <p:spTgt spid="31"/>
                                        </p:tgtEl>
                                      </p:cBhvr>
                                    </p:animEffect>
                                  </p:childTnLst>
                                </p:cTn>
                              </p:par>
                              <p:par>
                                <p:cTn id="35" presetID="22" presetClass="entr" presetSubtype="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1750"/>
                                        <p:tgtEl>
                                          <p:spTgt spid="32"/>
                                        </p:tgtEl>
                                      </p:cBhvr>
                                    </p:animEffect>
                                  </p:childTnLst>
                                </p:cTn>
                              </p:par>
                              <p:par>
                                <p:cTn id="38" presetID="22" presetClass="entr" presetSubtype="1"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up)">
                                      <p:cBhvr>
                                        <p:cTn id="40" dur="1750"/>
                                        <p:tgtEl>
                                          <p:spTgt spid="37"/>
                                        </p:tgtEl>
                                      </p:cBhvr>
                                    </p:animEffect>
                                  </p:childTnLst>
                                </p:cTn>
                              </p:par>
                              <p:par>
                                <p:cTn id="41" presetID="22" presetClass="entr" presetSubtype="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1750"/>
                                        <p:tgtEl>
                                          <p:spTgt spid="24"/>
                                        </p:tgtEl>
                                      </p:cBhvr>
                                    </p:animEffect>
                                  </p:childTnLst>
                                </p:cTn>
                              </p:par>
                              <p:par>
                                <p:cTn id="44" presetID="22" presetClass="entr" presetSubtype="1" fill="hold" nodeType="with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wipe(up)">
                                      <p:cBhvr>
                                        <p:cTn id="46" dur="1750"/>
                                        <p:tgtEl>
                                          <p:spTgt spid="409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par>
                                <p:cTn id="61" presetID="2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down)">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10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00"/>
                                        </p:tgtEl>
                                        <p:attrNameLst>
                                          <p:attrName>style.visibility</p:attrName>
                                        </p:attrNameLst>
                                      </p:cBhvr>
                                      <p:to>
                                        <p:strVal val="visible"/>
                                      </p:to>
                                    </p:set>
                                    <p:animEffect transition="in" filter="wipe(up)">
                                      <p:cBhvr>
                                        <p:cTn id="79" dur="1250"/>
                                        <p:tgtEl>
                                          <p:spTgt spid="4100"/>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1250"/>
                                        <p:tgtEl>
                                          <p:spTgt spid="2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down)">
                                      <p:cBhvr>
                                        <p:cTn id="85" dur="10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1750"/>
                                        <p:tgtEl>
                                          <p:spTgt spid="3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1750"/>
                                        <p:tgtEl>
                                          <p:spTgt spid="34"/>
                                        </p:tgtEl>
                                      </p:cBhvr>
                                    </p:animEffect>
                                  </p:childTnLst>
                                </p:cTn>
                              </p:par>
                              <p:par>
                                <p:cTn id="94" presetID="22" presetClass="entr" presetSubtype="1"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wipe(up)">
                                      <p:cBhvr>
                                        <p:cTn id="96" dur="1750"/>
                                        <p:tgtEl>
                                          <p:spTgt spid="35"/>
                                        </p:tgtEl>
                                      </p:cBhvr>
                                    </p:animEffect>
                                  </p:childTnLst>
                                </p:cTn>
                              </p:par>
                              <p:par>
                                <p:cTn id="97" presetID="22" presetClass="entr" presetSubtype="1"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up)">
                                      <p:cBhvr>
                                        <p:cTn id="99" dur="1750"/>
                                        <p:tgtEl>
                                          <p:spTgt spid="36"/>
                                        </p:tgtEl>
                                      </p:cBhvr>
                                    </p:animEffect>
                                  </p:childTnLst>
                                </p:cTn>
                              </p:par>
                              <p:par>
                                <p:cTn id="100" presetID="22" presetClass="entr" presetSubtype="1" fill="hold"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wipe(up)">
                                      <p:cBhvr>
                                        <p:cTn id="102" dur="1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9" grpId="0" animBg="1"/>
      <p:bldP spid="13" grpId="0" animBg="1"/>
      <p:bldP spid="14" grpId="0" animBg="1"/>
      <p:bldP spid="15" grpId="0" animBg="1"/>
      <p:bldP spid="23" grpId="0"/>
      <p:bldP spid="29" grpId="0" animBg="1"/>
      <p:bldP spid="31" grpId="0" animBg="1"/>
      <p:bldP spid="40" grpId="0"/>
      <p:bldP spid="44" grpId="0"/>
      <p:bldP spid="28" grpId="0" animBg="1"/>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8839200" cy="1524000"/>
          </a:xfrm>
        </p:spPr>
        <p:txBody>
          <a:bodyPr/>
          <a:lstStyle/>
          <a:p>
            <a:pPr algn="ctr"/>
            <a:r>
              <a:rPr lang="en-US" sz="3600" b="1" dirty="0" smtClean="0">
                <a:solidFill>
                  <a:schemeClr val="tx1"/>
                </a:solidFill>
                <a:latin typeface="+mn-lt"/>
              </a:rPr>
              <a:t>How do we implement </a:t>
            </a:r>
            <a:br>
              <a:rPr lang="en-US" sz="3600" b="1" dirty="0" smtClean="0">
                <a:solidFill>
                  <a:schemeClr val="tx1"/>
                </a:solidFill>
                <a:latin typeface="+mn-lt"/>
              </a:rPr>
            </a:br>
            <a:r>
              <a:rPr lang="en-US" sz="3600" b="1" dirty="0" smtClean="0">
                <a:solidFill>
                  <a:schemeClr val="tx1"/>
                </a:solidFill>
                <a:latin typeface="+mn-lt"/>
              </a:rPr>
              <a:t>INSTALLATION WORK PACKAGES (IWP)</a:t>
            </a:r>
            <a:br>
              <a:rPr lang="en-US" sz="3600" b="1" dirty="0" smtClean="0">
                <a:solidFill>
                  <a:schemeClr val="tx1"/>
                </a:solidFill>
                <a:latin typeface="+mn-lt"/>
              </a:rPr>
            </a:br>
            <a:r>
              <a:rPr lang="en-US" sz="3600" b="1" dirty="0" smtClean="0">
                <a:solidFill>
                  <a:schemeClr val="tx1"/>
                </a:solidFill>
                <a:latin typeface="+mn-lt"/>
              </a:rPr>
              <a:t>at the job site </a:t>
            </a:r>
            <a:endParaRPr lang="en-US" sz="3600" b="1" dirty="0">
              <a:solidFill>
                <a:schemeClr val="tx1"/>
              </a:solidFill>
              <a:latin typeface="+mn-lt"/>
            </a:endParaRPr>
          </a:p>
        </p:txBody>
      </p:sp>
      <p:sp>
        <p:nvSpPr>
          <p:cNvPr id="4" name="Content Placeholder 5"/>
          <p:cNvSpPr txBox="1">
            <a:spLocks/>
          </p:cNvSpPr>
          <p:nvPr/>
        </p:nvSpPr>
        <p:spPr>
          <a:xfrm>
            <a:off x="6426588" y="5410200"/>
            <a:ext cx="2743200" cy="1295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solidFill>
                <a:schemeClr val="bg1"/>
              </a:solidFill>
            </a:endParaRPr>
          </a:p>
        </p:txBody>
      </p:sp>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1268413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419100"/>
          </a:xfrm>
          <a:solidFill>
            <a:schemeClr val="accent2">
              <a:lumMod val="75000"/>
            </a:schemeClr>
          </a:solidFill>
        </p:spPr>
        <p:txBody>
          <a:bodyPr/>
          <a:lstStyle/>
          <a:p>
            <a:pPr eaLnBrk="1" hangingPunct="1">
              <a:defRPr/>
            </a:pPr>
            <a:r>
              <a:rPr lang="en-US" sz="2800" dirty="0" smtClean="0">
                <a:solidFill>
                  <a:srgbClr val="FFFF00"/>
                </a:solidFill>
                <a:latin typeface="+mn-lt"/>
              </a:rPr>
              <a:t>PROCUREMENT/</a:t>
            </a:r>
            <a:r>
              <a:rPr lang="en-US" sz="2800" dirty="0" err="1" smtClean="0">
                <a:solidFill>
                  <a:srgbClr val="FFFF00"/>
                </a:solidFill>
                <a:latin typeface="+mn-lt"/>
              </a:rPr>
              <a:t>MTLS</a:t>
            </a:r>
            <a:r>
              <a:rPr lang="en-US" sz="2800" dirty="0" smtClean="0">
                <a:solidFill>
                  <a:srgbClr val="FFFF00"/>
                </a:solidFill>
                <a:latin typeface="+mn-lt"/>
              </a:rPr>
              <a:t> MANAGEMENT OVERVIEW</a:t>
            </a:r>
            <a:endParaRPr lang="en-US" baseline="30000" dirty="0" smtClean="0">
              <a:solidFill>
                <a:srgbClr val="FFFF00"/>
              </a:solidFill>
              <a:latin typeface="+mn-lt"/>
              <a:cs typeface="Arial" charset="0"/>
            </a:endParaRPr>
          </a:p>
        </p:txBody>
      </p:sp>
      <p:sp>
        <p:nvSpPr>
          <p:cNvPr id="10243" name="Text Box 12"/>
          <p:cNvSpPr txBox="1">
            <a:spLocks noChangeArrowheads="1"/>
          </p:cNvSpPr>
          <p:nvPr/>
        </p:nvSpPr>
        <p:spPr bwMode="auto">
          <a:xfrm>
            <a:off x="2032000" y="1044575"/>
            <a:ext cx="1495425" cy="150018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Engineered Equipment</a:t>
            </a:r>
          </a:p>
          <a:p>
            <a:pPr algn="ctr" eaLnBrk="1" fontAlgn="base" hangingPunct="1">
              <a:spcBef>
                <a:spcPct val="50000"/>
              </a:spcBef>
              <a:spcAft>
                <a:spcPct val="0"/>
              </a:spcAft>
            </a:pPr>
            <a:r>
              <a:rPr lang="en-US" sz="1200" b="1" smtClean="0">
                <a:solidFill>
                  <a:srgbClr val="FFFFFF"/>
                </a:solidFill>
              </a:rPr>
              <a:t>CONTROL LISTS</a:t>
            </a:r>
          </a:p>
          <a:p>
            <a:pPr algn="ctr" eaLnBrk="1" fontAlgn="base" hangingPunct="1">
              <a:spcBef>
                <a:spcPct val="50000"/>
              </a:spcBef>
              <a:spcAft>
                <a:spcPct val="0"/>
              </a:spcAft>
            </a:pPr>
            <a:r>
              <a:rPr lang="en-US" sz="1100" b="1" smtClean="0">
                <a:solidFill>
                  <a:srgbClr val="FFFFFF"/>
                </a:solidFill>
              </a:rPr>
              <a:t>Mechanical    Electrical          Instrument       Piping Specialties</a:t>
            </a:r>
          </a:p>
        </p:txBody>
      </p:sp>
      <p:sp>
        <p:nvSpPr>
          <p:cNvPr id="10247" name="Text Box 12"/>
          <p:cNvSpPr txBox="1">
            <a:spLocks noChangeArrowheads="1"/>
          </p:cNvSpPr>
          <p:nvPr/>
        </p:nvSpPr>
        <p:spPr bwMode="auto">
          <a:xfrm>
            <a:off x="333375" y="4568825"/>
            <a:ext cx="1133475" cy="6461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All NON-MODEL 2D DRAWINGS</a:t>
            </a:r>
          </a:p>
        </p:txBody>
      </p:sp>
      <p:sp>
        <p:nvSpPr>
          <p:cNvPr id="10248" name="Text Box 12"/>
          <p:cNvSpPr txBox="1">
            <a:spLocks noChangeArrowheads="1"/>
          </p:cNvSpPr>
          <p:nvPr/>
        </p:nvSpPr>
        <p:spPr bwMode="auto">
          <a:xfrm>
            <a:off x="361950" y="5373688"/>
            <a:ext cx="1057275" cy="830262"/>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PLOT PLANS, SPECS, STDS</a:t>
            </a:r>
          </a:p>
        </p:txBody>
      </p:sp>
      <p:sp>
        <p:nvSpPr>
          <p:cNvPr id="10246" name="Text Box 12"/>
          <p:cNvSpPr txBox="1">
            <a:spLocks noChangeArrowheads="1"/>
          </p:cNvSpPr>
          <p:nvPr/>
        </p:nvSpPr>
        <p:spPr bwMode="auto">
          <a:xfrm>
            <a:off x="5640388" y="1068388"/>
            <a:ext cx="314325" cy="31400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b="1" smtClean="0">
                <a:solidFill>
                  <a:srgbClr val="FFFFFF"/>
                </a:solidFill>
              </a:rPr>
              <a:t>PROCUREMENT</a:t>
            </a:r>
            <a:endParaRPr lang="en-US" sz="1600" b="1" smtClean="0">
              <a:solidFill>
                <a:srgbClr val="FFFFFF"/>
              </a:solidFill>
            </a:endParaRPr>
          </a:p>
        </p:txBody>
      </p:sp>
      <p:sp>
        <p:nvSpPr>
          <p:cNvPr id="129" name="Text Box 12"/>
          <p:cNvSpPr txBox="1">
            <a:spLocks noChangeArrowheads="1"/>
          </p:cNvSpPr>
          <p:nvPr/>
        </p:nvSpPr>
        <p:spPr bwMode="auto">
          <a:xfrm>
            <a:off x="2003425" y="2944813"/>
            <a:ext cx="1495425" cy="1576387"/>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600" b="1" dirty="0">
                <a:solidFill>
                  <a:srgbClr val="FFFFFF"/>
                </a:solidFill>
              </a:rPr>
              <a:t>MATERIAL CONTROL</a:t>
            </a:r>
          </a:p>
          <a:p>
            <a:pPr algn="ctr" fontAlgn="base">
              <a:spcBef>
                <a:spcPct val="50000"/>
              </a:spcBef>
              <a:spcAft>
                <a:spcPct val="0"/>
              </a:spcAft>
              <a:defRPr/>
            </a:pPr>
            <a:r>
              <a:rPr lang="en-US" sz="1200" b="1" dirty="0">
                <a:solidFill>
                  <a:srgbClr val="FFFFFF"/>
                </a:solidFill>
              </a:rPr>
              <a:t>     Material &amp; Labor Take Off</a:t>
            </a:r>
          </a:p>
          <a:p>
            <a:pPr algn="ctr" fontAlgn="base">
              <a:spcBef>
                <a:spcPct val="50000"/>
              </a:spcBef>
              <a:spcAft>
                <a:spcPct val="0"/>
              </a:spcAft>
              <a:defRPr/>
            </a:pPr>
            <a:r>
              <a:rPr lang="en-US" sz="1200" b="1" dirty="0">
                <a:solidFill>
                  <a:srgbClr val="FFFFFF"/>
                </a:solidFill>
              </a:rPr>
              <a:t>All Disciplines</a:t>
            </a:r>
          </a:p>
          <a:p>
            <a:pPr algn="ctr" fontAlgn="base">
              <a:spcBef>
                <a:spcPct val="50000"/>
              </a:spcBef>
              <a:spcAft>
                <a:spcPct val="0"/>
              </a:spcAft>
              <a:defRPr/>
            </a:pPr>
            <a:endParaRPr lang="en-US" sz="1100" b="1" dirty="0">
              <a:solidFill>
                <a:srgbClr val="FFFFFF"/>
              </a:solidFill>
            </a:endParaRPr>
          </a:p>
        </p:txBody>
      </p:sp>
      <p:cxnSp>
        <p:nvCxnSpPr>
          <p:cNvPr id="132" name="Elbow Connector 131"/>
          <p:cNvCxnSpPr>
            <a:stCxn id="10282" idx="3"/>
          </p:cNvCxnSpPr>
          <p:nvPr/>
        </p:nvCxnSpPr>
        <p:spPr>
          <a:xfrm>
            <a:off x="1489075" y="1450975"/>
            <a:ext cx="581025" cy="15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35" name="Text Box 12"/>
          <p:cNvSpPr txBox="1">
            <a:spLocks noChangeArrowheads="1"/>
          </p:cNvSpPr>
          <p:nvPr/>
        </p:nvSpPr>
        <p:spPr bwMode="auto">
          <a:xfrm>
            <a:off x="1247775" y="1720850"/>
            <a:ext cx="857250" cy="260350"/>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050" b="1" dirty="0">
                <a:solidFill>
                  <a:srgbClr val="000000"/>
                </a:solidFill>
              </a:rPr>
              <a:t>VALVES</a:t>
            </a:r>
          </a:p>
        </p:txBody>
      </p:sp>
      <p:sp>
        <p:nvSpPr>
          <p:cNvPr id="144" name="Text Box 12"/>
          <p:cNvSpPr txBox="1">
            <a:spLocks noChangeArrowheads="1"/>
          </p:cNvSpPr>
          <p:nvPr/>
        </p:nvSpPr>
        <p:spPr bwMode="auto">
          <a:xfrm>
            <a:off x="3803650" y="5576888"/>
            <a:ext cx="3235325" cy="554037"/>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200" b="1" dirty="0">
                <a:solidFill>
                  <a:srgbClr val="FFFFFF"/>
                </a:solidFill>
              </a:rPr>
              <a:t>PIPE &amp; STEEL</a:t>
            </a:r>
          </a:p>
          <a:p>
            <a:pPr algn="ctr" fontAlgn="base">
              <a:spcBef>
                <a:spcPct val="50000"/>
              </a:spcBef>
              <a:spcAft>
                <a:spcPct val="0"/>
              </a:spcAft>
              <a:defRPr/>
            </a:pPr>
            <a:r>
              <a:rPr lang="en-US" sz="1200" b="1" dirty="0">
                <a:solidFill>
                  <a:srgbClr val="FFFFFF"/>
                </a:solidFill>
              </a:rPr>
              <a:t>FABRICATION   SHOPS</a:t>
            </a:r>
            <a:endParaRPr lang="en-US" sz="1100" b="1" dirty="0">
              <a:solidFill>
                <a:srgbClr val="FFFFFF"/>
              </a:solidFill>
            </a:endParaRPr>
          </a:p>
        </p:txBody>
      </p:sp>
      <p:sp>
        <p:nvSpPr>
          <p:cNvPr id="150" name="Text Box 12"/>
          <p:cNvSpPr txBox="1">
            <a:spLocks noChangeArrowheads="1"/>
          </p:cNvSpPr>
          <p:nvPr/>
        </p:nvSpPr>
        <p:spPr bwMode="auto">
          <a:xfrm>
            <a:off x="2201863" y="5554663"/>
            <a:ext cx="1100137" cy="600075"/>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100" b="1" dirty="0">
                <a:solidFill>
                  <a:srgbClr val="FFFFFF"/>
                </a:solidFill>
              </a:rPr>
              <a:t>Issue Isos &amp; Steel to </a:t>
            </a:r>
            <a:r>
              <a:rPr lang="en-US" sz="1100" b="1" dirty="0" err="1">
                <a:solidFill>
                  <a:srgbClr val="FFFFFF"/>
                </a:solidFill>
              </a:rPr>
              <a:t>Fab</a:t>
            </a:r>
            <a:r>
              <a:rPr lang="en-US" sz="1100" b="1" dirty="0">
                <a:solidFill>
                  <a:srgbClr val="FFFFFF"/>
                </a:solidFill>
              </a:rPr>
              <a:t> Shop</a:t>
            </a:r>
          </a:p>
        </p:txBody>
      </p:sp>
      <p:cxnSp>
        <p:nvCxnSpPr>
          <p:cNvPr id="154" name="Elbow Connector 150"/>
          <p:cNvCxnSpPr>
            <a:stCxn id="10247" idx="0"/>
          </p:cNvCxnSpPr>
          <p:nvPr/>
        </p:nvCxnSpPr>
        <p:spPr>
          <a:xfrm rot="5400000" flipH="1" flipV="1">
            <a:off x="1258888" y="3817938"/>
            <a:ext cx="392112" cy="110966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58" name="Elbow Connector 157"/>
          <p:cNvCxnSpPr>
            <a:stCxn id="129" idx="2"/>
            <a:endCxn id="150" idx="0"/>
          </p:cNvCxnSpPr>
          <p:nvPr/>
        </p:nvCxnSpPr>
        <p:spPr>
          <a:xfrm rot="5400000">
            <a:off x="2234406" y="5037932"/>
            <a:ext cx="1033463" cy="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159" name="Elbow Connector 158"/>
          <p:cNvCxnSpPr>
            <a:stCxn id="150" idx="3"/>
            <a:endCxn id="144" idx="1"/>
          </p:cNvCxnSpPr>
          <p:nvPr/>
        </p:nvCxnSpPr>
        <p:spPr>
          <a:xfrm>
            <a:off x="3302000" y="5854700"/>
            <a:ext cx="501650" cy="15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0265" name="Text Box 12"/>
          <p:cNvSpPr txBox="1">
            <a:spLocks noChangeArrowheads="1"/>
          </p:cNvSpPr>
          <p:nvPr/>
        </p:nvSpPr>
        <p:spPr bwMode="auto">
          <a:xfrm>
            <a:off x="6284913" y="1219200"/>
            <a:ext cx="928687" cy="12779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100" b="1" smtClean="0">
                <a:solidFill>
                  <a:srgbClr val="FFFFFF"/>
                </a:solidFill>
              </a:rPr>
              <a:t>Manage Inquiries</a:t>
            </a:r>
          </a:p>
          <a:p>
            <a:pPr algn="ctr" eaLnBrk="1" fontAlgn="base" hangingPunct="1">
              <a:spcBef>
                <a:spcPct val="50000"/>
              </a:spcBef>
              <a:spcAft>
                <a:spcPct val="0"/>
              </a:spcAft>
            </a:pPr>
            <a:r>
              <a:rPr lang="en-US" sz="1100" b="1" smtClean="0">
                <a:solidFill>
                  <a:srgbClr val="FFFFFF"/>
                </a:solidFill>
              </a:rPr>
              <a:t>Bid Tabs</a:t>
            </a:r>
          </a:p>
          <a:p>
            <a:pPr algn="ctr" eaLnBrk="1" fontAlgn="base" hangingPunct="1">
              <a:spcBef>
                <a:spcPct val="50000"/>
              </a:spcBef>
              <a:spcAft>
                <a:spcPct val="0"/>
              </a:spcAft>
            </a:pPr>
            <a:r>
              <a:rPr lang="en-US" sz="1100" b="1" smtClean="0">
                <a:solidFill>
                  <a:srgbClr val="FFFFFF"/>
                </a:solidFill>
              </a:rPr>
              <a:t>Create Purchase Orders</a:t>
            </a:r>
          </a:p>
        </p:txBody>
      </p:sp>
      <p:sp>
        <p:nvSpPr>
          <p:cNvPr id="10266" name="Text Box 12"/>
          <p:cNvSpPr txBox="1">
            <a:spLocks noChangeArrowheads="1"/>
          </p:cNvSpPr>
          <p:nvPr/>
        </p:nvSpPr>
        <p:spPr bwMode="auto">
          <a:xfrm>
            <a:off x="6291263" y="2647950"/>
            <a:ext cx="928687" cy="4318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100" b="1" smtClean="0">
                <a:solidFill>
                  <a:srgbClr val="FFFFFF"/>
                </a:solidFill>
              </a:rPr>
              <a:t>EXPEDITE ORDERS</a:t>
            </a:r>
          </a:p>
        </p:txBody>
      </p:sp>
      <p:sp>
        <p:nvSpPr>
          <p:cNvPr id="166" name="Text Box 12"/>
          <p:cNvSpPr txBox="1">
            <a:spLocks noChangeArrowheads="1"/>
          </p:cNvSpPr>
          <p:nvPr/>
        </p:nvSpPr>
        <p:spPr bwMode="auto">
          <a:xfrm>
            <a:off x="8366125" y="1187450"/>
            <a:ext cx="314325" cy="4940300"/>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400" b="1" dirty="0">
                <a:solidFill>
                  <a:srgbClr val="FFFFFF"/>
                </a:solidFill>
              </a:rPr>
              <a:t>WAREHOUSE</a:t>
            </a:r>
          </a:p>
          <a:p>
            <a:pPr algn="ctr" fontAlgn="base">
              <a:spcBef>
                <a:spcPct val="50000"/>
              </a:spcBef>
              <a:spcAft>
                <a:spcPct val="0"/>
              </a:spcAft>
              <a:defRPr/>
            </a:pPr>
            <a:endParaRPr lang="en-US" sz="1400" b="1" dirty="0">
              <a:solidFill>
                <a:srgbClr val="FFFFFF"/>
              </a:solidFill>
            </a:endParaRPr>
          </a:p>
          <a:p>
            <a:pPr algn="ctr" fontAlgn="base">
              <a:spcBef>
                <a:spcPct val="50000"/>
              </a:spcBef>
              <a:spcAft>
                <a:spcPct val="0"/>
              </a:spcAft>
              <a:defRPr/>
            </a:pPr>
            <a:r>
              <a:rPr lang="en-US" sz="1400" b="1" dirty="0">
                <a:solidFill>
                  <a:srgbClr val="FFFFFF"/>
                </a:solidFill>
              </a:rPr>
              <a:t>LAY DOWN</a:t>
            </a:r>
          </a:p>
          <a:p>
            <a:pPr algn="ctr" fontAlgn="base">
              <a:spcBef>
                <a:spcPct val="50000"/>
              </a:spcBef>
              <a:spcAft>
                <a:spcPct val="0"/>
              </a:spcAft>
              <a:defRPr/>
            </a:pPr>
            <a:r>
              <a:rPr lang="en-US" sz="1400" b="1" dirty="0">
                <a:solidFill>
                  <a:srgbClr val="FFFFFF"/>
                </a:solidFill>
              </a:rPr>
              <a:t>YARD</a:t>
            </a:r>
            <a:endParaRPr lang="en-US" sz="1200" b="1" dirty="0">
              <a:solidFill>
                <a:srgbClr val="FFFFFF"/>
              </a:solidFill>
            </a:endParaRPr>
          </a:p>
        </p:txBody>
      </p:sp>
      <p:cxnSp>
        <p:nvCxnSpPr>
          <p:cNvPr id="182" name="Elbow Connector 181"/>
          <p:cNvCxnSpPr/>
          <p:nvPr/>
        </p:nvCxnSpPr>
        <p:spPr>
          <a:xfrm>
            <a:off x="7894638" y="2466975"/>
            <a:ext cx="485775" cy="15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0259" name="Text Box 12"/>
          <p:cNvSpPr txBox="1">
            <a:spLocks noChangeArrowheads="1"/>
          </p:cNvSpPr>
          <p:nvPr/>
        </p:nvSpPr>
        <p:spPr bwMode="auto">
          <a:xfrm>
            <a:off x="7589838" y="1220788"/>
            <a:ext cx="314325" cy="300196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endParaRPr lang="en-US" sz="1600" b="1" smtClean="0">
              <a:solidFill>
                <a:srgbClr val="FFFFFF"/>
              </a:solidFill>
            </a:endParaRPr>
          </a:p>
          <a:p>
            <a:pPr algn="ctr" eaLnBrk="1" fontAlgn="base" hangingPunct="1">
              <a:spcBef>
                <a:spcPct val="50000"/>
              </a:spcBef>
              <a:spcAft>
                <a:spcPct val="0"/>
              </a:spcAft>
            </a:pPr>
            <a:r>
              <a:rPr lang="en-US" sz="1600" b="1" smtClean="0">
                <a:solidFill>
                  <a:srgbClr val="FFFFFF"/>
                </a:solidFill>
              </a:rPr>
              <a:t>SUPPLIERS</a:t>
            </a:r>
          </a:p>
          <a:p>
            <a:pPr algn="ctr" eaLnBrk="1" fontAlgn="base" hangingPunct="1">
              <a:spcBef>
                <a:spcPct val="50000"/>
              </a:spcBef>
              <a:spcAft>
                <a:spcPct val="0"/>
              </a:spcAft>
            </a:pPr>
            <a:endParaRPr lang="en-US" sz="1400" b="1" smtClean="0">
              <a:solidFill>
                <a:srgbClr val="FFFFFF"/>
              </a:solidFill>
            </a:endParaRPr>
          </a:p>
        </p:txBody>
      </p:sp>
      <p:cxnSp>
        <p:nvCxnSpPr>
          <p:cNvPr id="185" name="Elbow Connector 184"/>
          <p:cNvCxnSpPr/>
          <p:nvPr/>
        </p:nvCxnSpPr>
        <p:spPr>
          <a:xfrm>
            <a:off x="7204075" y="1849438"/>
            <a:ext cx="404813" cy="4762"/>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188" name="Elbow Connector 187"/>
          <p:cNvCxnSpPr>
            <a:stCxn id="10263" idx="0"/>
          </p:cNvCxnSpPr>
          <p:nvPr/>
        </p:nvCxnSpPr>
        <p:spPr>
          <a:xfrm rot="5400000" flipH="1" flipV="1">
            <a:off x="6992144" y="3437731"/>
            <a:ext cx="446088" cy="752475"/>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91" name="Elbow Connector 190"/>
          <p:cNvCxnSpPr>
            <a:stCxn id="10266" idx="3"/>
          </p:cNvCxnSpPr>
          <p:nvPr/>
        </p:nvCxnSpPr>
        <p:spPr>
          <a:xfrm flipV="1">
            <a:off x="7219950" y="2852738"/>
            <a:ext cx="388938" cy="11112"/>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0263" name="Text Box 12"/>
          <p:cNvSpPr txBox="1">
            <a:spLocks noChangeArrowheads="1"/>
          </p:cNvSpPr>
          <p:nvPr/>
        </p:nvSpPr>
        <p:spPr bwMode="auto">
          <a:xfrm>
            <a:off x="6288088" y="4037013"/>
            <a:ext cx="1100137" cy="4318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100" b="1" smtClean="0">
                <a:solidFill>
                  <a:srgbClr val="FFFFFF"/>
                </a:solidFill>
              </a:rPr>
              <a:t>SOURCE INSPECTION</a:t>
            </a:r>
          </a:p>
        </p:txBody>
      </p:sp>
      <p:cxnSp>
        <p:nvCxnSpPr>
          <p:cNvPr id="195" name="Elbow Connector 194"/>
          <p:cNvCxnSpPr>
            <a:endCxn id="189" idx="1"/>
          </p:cNvCxnSpPr>
          <p:nvPr/>
        </p:nvCxnSpPr>
        <p:spPr>
          <a:xfrm>
            <a:off x="3194050" y="4494213"/>
            <a:ext cx="641350" cy="406400"/>
          </a:xfrm>
          <a:prstGeom prst="bentConnector3">
            <a:avLst>
              <a:gd name="adj1" fmla="val -2257"/>
            </a:avLst>
          </a:prstGeom>
          <a:ln>
            <a:tailEnd type="arrow"/>
          </a:ln>
        </p:spPr>
        <p:style>
          <a:lnRef idx="2">
            <a:schemeClr val="dk1"/>
          </a:lnRef>
          <a:fillRef idx="0">
            <a:schemeClr val="dk1"/>
          </a:fillRef>
          <a:effectRef idx="1">
            <a:schemeClr val="dk1"/>
          </a:effectRef>
          <a:fontRef idx="minor">
            <a:schemeClr val="tx1"/>
          </a:fontRef>
        </p:style>
      </p:cxnSp>
      <p:cxnSp>
        <p:nvCxnSpPr>
          <p:cNvPr id="204" name="Elbow Connector 203"/>
          <p:cNvCxnSpPr>
            <a:stCxn id="10263" idx="2"/>
          </p:cNvCxnSpPr>
          <p:nvPr/>
        </p:nvCxnSpPr>
        <p:spPr>
          <a:xfrm rot="16200000" flipH="1">
            <a:off x="6287294" y="5020469"/>
            <a:ext cx="1117600" cy="142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206" name="Elbow Connector 205"/>
          <p:cNvCxnSpPr>
            <a:stCxn id="189" idx="2"/>
          </p:cNvCxnSpPr>
          <p:nvPr/>
        </p:nvCxnSpPr>
        <p:spPr>
          <a:xfrm rot="16200000" flipH="1">
            <a:off x="4377531" y="5342732"/>
            <a:ext cx="452437" cy="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214" name="Elbow Connector 213"/>
          <p:cNvCxnSpPr/>
          <p:nvPr/>
        </p:nvCxnSpPr>
        <p:spPr>
          <a:xfrm flipV="1">
            <a:off x="5921375" y="1657350"/>
            <a:ext cx="390525" cy="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216" name="Elbow Connector 215"/>
          <p:cNvCxnSpPr>
            <a:stCxn id="189" idx="0"/>
            <a:endCxn id="10263" idx="1"/>
          </p:cNvCxnSpPr>
          <p:nvPr/>
        </p:nvCxnSpPr>
        <p:spPr>
          <a:xfrm rot="5400000" flipH="1" flipV="1">
            <a:off x="5230019" y="3626644"/>
            <a:ext cx="431800" cy="1684338"/>
          </a:xfrm>
          <a:prstGeom prst="bentConnector2">
            <a:avLst/>
          </a:prstGeom>
          <a:ln>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cxnSp>
        <p:nvCxnSpPr>
          <p:cNvPr id="218" name="Elbow Connector 217"/>
          <p:cNvCxnSpPr>
            <a:stCxn id="144" idx="3"/>
          </p:cNvCxnSpPr>
          <p:nvPr/>
        </p:nvCxnSpPr>
        <p:spPr>
          <a:xfrm flipV="1">
            <a:off x="7038975" y="5846763"/>
            <a:ext cx="1325563" cy="793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pic>
        <p:nvPicPr>
          <p:cNvPr id="1027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488" y="4656138"/>
            <a:ext cx="78263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Text Box 12"/>
          <p:cNvSpPr txBox="1">
            <a:spLocks noChangeArrowheads="1"/>
          </p:cNvSpPr>
          <p:nvPr/>
        </p:nvSpPr>
        <p:spPr bwMode="auto">
          <a:xfrm>
            <a:off x="5578475" y="5068888"/>
            <a:ext cx="1149350" cy="415925"/>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050" b="1" dirty="0">
                <a:solidFill>
                  <a:srgbClr val="000000"/>
                </a:solidFill>
              </a:rPr>
              <a:t>FIELD PLANNERS</a:t>
            </a:r>
          </a:p>
        </p:txBody>
      </p:sp>
      <p:cxnSp>
        <p:nvCxnSpPr>
          <p:cNvPr id="273" name="Elbow Connector 272"/>
          <p:cNvCxnSpPr/>
          <p:nvPr/>
        </p:nvCxnSpPr>
        <p:spPr>
          <a:xfrm flipV="1">
            <a:off x="5368925" y="4891088"/>
            <a:ext cx="436563" cy="25400"/>
          </a:xfrm>
          <a:prstGeom prst="bentConnector3">
            <a:avLst>
              <a:gd name="adj1" fmla="val 50000"/>
            </a:avLst>
          </a:prstGeom>
          <a:ln>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cxnSp>
        <p:nvCxnSpPr>
          <p:cNvPr id="290" name="Elbow Connector 215"/>
          <p:cNvCxnSpPr>
            <a:endCxn id="10266" idx="1"/>
          </p:cNvCxnSpPr>
          <p:nvPr/>
        </p:nvCxnSpPr>
        <p:spPr>
          <a:xfrm rot="5400000" flipH="1" flipV="1">
            <a:off x="5470525" y="3482975"/>
            <a:ext cx="1439863" cy="201613"/>
          </a:xfrm>
          <a:prstGeom prst="bentConnector2">
            <a:avLst/>
          </a:prstGeom>
          <a:ln>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grpSp>
        <p:nvGrpSpPr>
          <p:cNvPr id="10274" name="Group 79"/>
          <p:cNvGrpSpPr>
            <a:grpSpLocks/>
          </p:cNvGrpSpPr>
          <p:nvPr/>
        </p:nvGrpSpPr>
        <p:grpSpPr bwMode="auto">
          <a:xfrm>
            <a:off x="6902450" y="4624388"/>
            <a:ext cx="1133475" cy="501650"/>
            <a:chOff x="6436792" y="3056994"/>
            <a:chExt cx="1365250" cy="479425"/>
          </a:xfrm>
        </p:grpSpPr>
        <p:sp>
          <p:nvSpPr>
            <p:cNvPr id="10300" name="Oval 13"/>
            <p:cNvSpPr>
              <a:spLocks noChangeArrowheads="1"/>
            </p:cNvSpPr>
            <p:nvPr/>
          </p:nvSpPr>
          <p:spPr bwMode="auto">
            <a:xfrm>
              <a:off x="6519916" y="305699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0301" name="Text Box 14"/>
            <p:cNvSpPr txBox="1">
              <a:spLocks noChangeArrowheads="1"/>
            </p:cNvSpPr>
            <p:nvPr/>
          </p:nvSpPr>
          <p:spPr bwMode="auto">
            <a:xfrm>
              <a:off x="6436792" y="3123636"/>
              <a:ext cx="1365250" cy="3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900" b="1" smtClean="0">
                  <a:solidFill>
                    <a:srgbClr val="FFFFFF"/>
                  </a:solidFill>
                </a:rPr>
                <a:t>TRIAL ALLOCATION</a:t>
              </a:r>
            </a:p>
          </p:txBody>
        </p:sp>
      </p:grpSp>
      <p:cxnSp>
        <p:nvCxnSpPr>
          <p:cNvPr id="296" name="Elbow Connector 295"/>
          <p:cNvCxnSpPr/>
          <p:nvPr/>
        </p:nvCxnSpPr>
        <p:spPr>
          <a:xfrm flipV="1">
            <a:off x="6570663" y="4895850"/>
            <a:ext cx="434975" cy="4763"/>
          </a:xfrm>
          <a:prstGeom prst="bentConnector3">
            <a:avLst>
              <a:gd name="adj1" fmla="val 50000"/>
            </a:avLst>
          </a:prstGeom>
          <a:ln>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cxnSp>
        <p:nvCxnSpPr>
          <p:cNvPr id="297" name="Elbow Connector 296"/>
          <p:cNvCxnSpPr/>
          <p:nvPr/>
        </p:nvCxnSpPr>
        <p:spPr>
          <a:xfrm flipV="1">
            <a:off x="7967663" y="4865688"/>
            <a:ext cx="404812" cy="9525"/>
          </a:xfrm>
          <a:prstGeom prst="bentConnector3">
            <a:avLst>
              <a:gd name="adj1" fmla="val 50000"/>
            </a:avLst>
          </a:prstGeom>
          <a:ln>
            <a:prstDash val="sysDash"/>
            <a:headEnd type="triangle" w="med" len="med"/>
            <a:tailEnd type="triangle" w="med" len="med"/>
          </a:ln>
        </p:spPr>
        <p:style>
          <a:lnRef idx="2">
            <a:schemeClr val="dk1"/>
          </a:lnRef>
          <a:fillRef idx="0">
            <a:schemeClr val="dk1"/>
          </a:fillRef>
          <a:effectRef idx="1">
            <a:schemeClr val="dk1"/>
          </a:effectRef>
          <a:fontRef idx="minor">
            <a:schemeClr val="tx1"/>
          </a:fontRef>
        </p:style>
      </p:cxnSp>
      <p:grpSp>
        <p:nvGrpSpPr>
          <p:cNvPr id="4" name="Group 3"/>
          <p:cNvGrpSpPr>
            <a:grpSpLocks/>
          </p:cNvGrpSpPr>
          <p:nvPr/>
        </p:nvGrpSpPr>
        <p:grpSpPr bwMode="auto">
          <a:xfrm>
            <a:off x="3276600" y="458788"/>
            <a:ext cx="4413250" cy="4657725"/>
            <a:chOff x="3287713" y="469900"/>
            <a:chExt cx="4413250" cy="4657725"/>
          </a:xfrm>
        </p:grpSpPr>
        <p:sp>
          <p:nvSpPr>
            <p:cNvPr id="10291" name="Text Box 12"/>
            <p:cNvSpPr txBox="1">
              <a:spLocks noChangeArrowheads="1"/>
            </p:cNvSpPr>
            <p:nvPr/>
          </p:nvSpPr>
          <p:spPr bwMode="auto">
            <a:xfrm>
              <a:off x="3965575" y="1473200"/>
              <a:ext cx="1252538" cy="43180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100" b="1" smtClean="0">
                  <a:solidFill>
                    <a:srgbClr val="FFFFFF"/>
                  </a:solidFill>
                </a:rPr>
                <a:t>ENGINEERING REQUISITIONS</a:t>
              </a:r>
            </a:p>
          </p:txBody>
        </p:sp>
        <p:cxnSp>
          <p:nvCxnSpPr>
            <p:cNvPr id="145" name="Elbow Connector 144"/>
            <p:cNvCxnSpPr>
              <a:endCxn id="10291" idx="1"/>
            </p:cNvCxnSpPr>
            <p:nvPr/>
          </p:nvCxnSpPr>
          <p:spPr bwMode="auto">
            <a:xfrm>
              <a:off x="3503613" y="1681162"/>
              <a:ext cx="461963" cy="793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162" name="Elbow Connector 161"/>
            <p:cNvCxnSpPr/>
            <p:nvPr/>
          </p:nvCxnSpPr>
          <p:spPr bwMode="auto">
            <a:xfrm flipV="1">
              <a:off x="5207001" y="1662112"/>
              <a:ext cx="461962" cy="4763"/>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67" name="Text Box 12"/>
            <p:cNvSpPr txBox="1">
              <a:spLocks noChangeArrowheads="1"/>
            </p:cNvSpPr>
            <p:nvPr/>
          </p:nvSpPr>
          <p:spPr bwMode="auto">
            <a:xfrm>
              <a:off x="3908426" y="2800350"/>
              <a:ext cx="1252537" cy="600075"/>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100" b="1" dirty="0">
                  <a:solidFill>
                    <a:srgbClr val="FFFFFF"/>
                  </a:solidFill>
                </a:rPr>
                <a:t>BULK MATERIAL REQUISITIONS</a:t>
              </a:r>
            </a:p>
          </p:txBody>
        </p:sp>
        <p:cxnSp>
          <p:nvCxnSpPr>
            <p:cNvPr id="168" name="Elbow Connector 167"/>
            <p:cNvCxnSpPr>
              <a:endCxn id="167" idx="1"/>
            </p:cNvCxnSpPr>
            <p:nvPr/>
          </p:nvCxnSpPr>
          <p:spPr bwMode="auto">
            <a:xfrm flipV="1">
              <a:off x="3470276" y="3100387"/>
              <a:ext cx="438150" cy="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89" name="Text Box 12"/>
            <p:cNvSpPr txBox="1">
              <a:spLocks noChangeArrowheads="1"/>
            </p:cNvSpPr>
            <p:nvPr/>
          </p:nvSpPr>
          <p:spPr bwMode="auto">
            <a:xfrm>
              <a:off x="3846513" y="4695825"/>
              <a:ext cx="1536700" cy="431800"/>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100" b="1" dirty="0">
                  <a:solidFill>
                    <a:srgbClr val="FFFFFF"/>
                  </a:solidFill>
                </a:rPr>
                <a:t>SHOP &amp; </a:t>
              </a:r>
              <a:r>
                <a:rPr lang="en-US" sz="1100" b="1" dirty="0" err="1">
                  <a:solidFill>
                    <a:srgbClr val="FFFFFF"/>
                  </a:solidFill>
                </a:rPr>
                <a:t>MTL</a:t>
              </a:r>
              <a:r>
                <a:rPr lang="en-US" sz="1100" b="1" dirty="0">
                  <a:solidFill>
                    <a:srgbClr val="FFFFFF"/>
                  </a:solidFill>
                </a:rPr>
                <a:t> COORDINATORS</a:t>
              </a:r>
            </a:p>
          </p:txBody>
        </p:sp>
        <p:cxnSp>
          <p:nvCxnSpPr>
            <p:cNvPr id="209" name="Elbow Connector 208"/>
            <p:cNvCxnSpPr/>
            <p:nvPr/>
          </p:nvCxnSpPr>
          <p:spPr bwMode="auto">
            <a:xfrm>
              <a:off x="5146676" y="3089275"/>
              <a:ext cx="495300" cy="158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10298" name="Text Box 12"/>
            <p:cNvSpPr txBox="1">
              <a:spLocks noChangeArrowheads="1"/>
            </p:cNvSpPr>
            <p:nvPr/>
          </p:nvSpPr>
          <p:spPr bwMode="auto">
            <a:xfrm>
              <a:off x="3287713" y="469900"/>
              <a:ext cx="4413250" cy="554038"/>
            </a:xfrm>
            <a:prstGeom prst="rect">
              <a:avLst/>
            </a:prstGeom>
            <a:solidFill>
              <a:srgbClr val="006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b="1" smtClean="0">
                  <a:solidFill>
                    <a:srgbClr val="FFFFFF"/>
                  </a:solidFill>
                </a:rPr>
                <a:t>PROJECT SUPPLY LEAD </a:t>
              </a:r>
              <a:r>
                <a:rPr lang="en-US" sz="1200" b="1" smtClean="0">
                  <a:solidFill>
                    <a:srgbClr val="FFFFFF"/>
                  </a:solidFill>
                </a:rPr>
                <a:t>Coordinates Engineering/Mtl Control/Procurement</a:t>
              </a:r>
            </a:p>
          </p:txBody>
        </p:sp>
        <p:sp>
          <p:nvSpPr>
            <p:cNvPr id="60" name="Text Box 12"/>
            <p:cNvSpPr txBox="1">
              <a:spLocks noChangeArrowheads="1"/>
            </p:cNvSpPr>
            <p:nvPr/>
          </p:nvSpPr>
          <p:spPr bwMode="auto">
            <a:xfrm>
              <a:off x="3894138" y="3476625"/>
              <a:ext cx="1474788" cy="684212"/>
            </a:xfrm>
            <a:prstGeom prst="rect">
              <a:avLst/>
            </a:prstGeom>
            <a:solidFill>
              <a:schemeClr val="accent2">
                <a:lumMod val="75000"/>
              </a:schemeClr>
            </a:solidFill>
            <a:ln w="9525">
              <a:noFill/>
              <a:miter lim="800000"/>
              <a:headEnd/>
              <a:tailEnd/>
            </a:ln>
          </p:spPr>
          <p:txBody>
            <a:bodyPr>
              <a:spAutoFit/>
            </a:bodyPr>
            <a:lstStyle/>
            <a:p>
              <a:pPr algn="ctr" fontAlgn="base">
                <a:spcBef>
                  <a:spcPct val="50000"/>
                </a:spcBef>
                <a:spcAft>
                  <a:spcPct val="0"/>
                </a:spcAft>
                <a:defRPr/>
              </a:pPr>
              <a:r>
                <a:rPr lang="en-US" sz="1100" b="1" dirty="0">
                  <a:solidFill>
                    <a:srgbClr val="FFFFFF"/>
                  </a:solidFill>
                </a:rPr>
                <a:t>IFC LABOR ALLOCATION</a:t>
              </a:r>
            </a:p>
            <a:p>
              <a:pPr algn="ctr" fontAlgn="base">
                <a:spcBef>
                  <a:spcPct val="50000"/>
                </a:spcBef>
                <a:spcAft>
                  <a:spcPct val="0"/>
                </a:spcAft>
                <a:defRPr/>
              </a:pPr>
              <a:r>
                <a:rPr lang="en-US" sz="1100" b="1" dirty="0">
                  <a:solidFill>
                    <a:srgbClr val="FFFFFF"/>
                  </a:solidFill>
                </a:rPr>
                <a:t>CONSTR BUDGET</a:t>
              </a:r>
            </a:p>
          </p:txBody>
        </p:sp>
      </p:grpSp>
      <p:pic>
        <p:nvPicPr>
          <p:cNvPr id="10278" name="Picture 2" descr="bs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8238" y="6086475"/>
            <a:ext cx="11477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33350" y="711200"/>
            <a:ext cx="1871663" cy="3067050"/>
            <a:chOff x="133350" y="711200"/>
            <a:chExt cx="1871663" cy="3067050"/>
          </a:xfrm>
        </p:grpSpPr>
        <p:sp>
          <p:nvSpPr>
            <p:cNvPr id="10282" name="Text Box 12"/>
            <p:cNvSpPr txBox="1">
              <a:spLocks noChangeArrowheads="1"/>
            </p:cNvSpPr>
            <p:nvPr/>
          </p:nvSpPr>
          <p:spPr bwMode="auto">
            <a:xfrm>
              <a:off x="431800" y="1311275"/>
              <a:ext cx="1057275" cy="277813"/>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P&amp;ID’s</a:t>
              </a:r>
            </a:p>
          </p:txBody>
        </p:sp>
        <p:sp>
          <p:nvSpPr>
            <p:cNvPr id="10283" name="Text Box 12"/>
            <p:cNvSpPr txBox="1">
              <a:spLocks noChangeArrowheads="1"/>
            </p:cNvSpPr>
            <p:nvPr/>
          </p:nvSpPr>
          <p:spPr bwMode="auto">
            <a:xfrm>
              <a:off x="431800" y="2063750"/>
              <a:ext cx="1057275" cy="276225"/>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3D MODEL</a:t>
              </a:r>
            </a:p>
          </p:txBody>
        </p:sp>
        <p:sp>
          <p:nvSpPr>
            <p:cNvPr id="10284" name="Text Box 12"/>
            <p:cNvSpPr txBox="1">
              <a:spLocks noChangeArrowheads="1"/>
            </p:cNvSpPr>
            <p:nvPr/>
          </p:nvSpPr>
          <p:spPr bwMode="auto">
            <a:xfrm>
              <a:off x="431800" y="2663825"/>
              <a:ext cx="1057275" cy="55403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Drawings</a:t>
              </a:r>
            </a:p>
            <a:p>
              <a:pPr algn="ctr" eaLnBrk="1" fontAlgn="base" hangingPunct="1">
                <a:spcBef>
                  <a:spcPct val="50000"/>
                </a:spcBef>
                <a:spcAft>
                  <a:spcPct val="0"/>
                </a:spcAft>
              </a:pPr>
              <a:r>
                <a:rPr lang="en-US" sz="1200" b="1" smtClean="0">
                  <a:solidFill>
                    <a:srgbClr val="FFFFFF"/>
                  </a:solidFill>
                </a:rPr>
                <a:t>Isos</a:t>
              </a:r>
            </a:p>
          </p:txBody>
        </p:sp>
        <p:cxnSp>
          <p:nvCxnSpPr>
            <p:cNvPr id="131" name="Elbow Connector 130"/>
            <p:cNvCxnSpPr/>
            <p:nvPr/>
          </p:nvCxnSpPr>
          <p:spPr>
            <a:xfrm rot="16200000" flipH="1">
              <a:off x="877094" y="2353469"/>
              <a:ext cx="2038350" cy="217488"/>
            </a:xfrm>
            <a:prstGeom prst="bentConnector3">
              <a:avLst>
                <a:gd name="adj1" fmla="val 99794"/>
              </a:avLst>
            </a:prstGeom>
            <a:ln>
              <a:tailEnd type="arrow"/>
            </a:ln>
          </p:spPr>
          <p:style>
            <a:lnRef idx="2">
              <a:schemeClr val="dk1"/>
            </a:lnRef>
            <a:fillRef idx="0">
              <a:schemeClr val="dk1"/>
            </a:fillRef>
            <a:effectRef idx="1">
              <a:schemeClr val="dk1"/>
            </a:effectRef>
            <a:fontRef idx="minor">
              <a:schemeClr val="tx1"/>
            </a:fontRef>
          </p:style>
        </p:cxnSp>
        <p:cxnSp>
          <p:nvCxnSpPr>
            <p:cNvPr id="136" name="Elbow Connector 135"/>
            <p:cNvCxnSpPr>
              <a:stCxn id="10282" idx="2"/>
            </p:cNvCxnSpPr>
            <p:nvPr/>
          </p:nvCxnSpPr>
          <p:spPr>
            <a:xfrm rot="5400000">
              <a:off x="712788" y="1835150"/>
              <a:ext cx="493712" cy="15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139" name="Elbow Connector 138"/>
            <p:cNvCxnSpPr>
              <a:stCxn id="10283" idx="2"/>
            </p:cNvCxnSpPr>
            <p:nvPr/>
          </p:nvCxnSpPr>
          <p:spPr>
            <a:xfrm rot="5400000">
              <a:off x="796925" y="2501900"/>
              <a:ext cx="325438" cy="1588"/>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151" name="Elbow Connector 150"/>
            <p:cNvCxnSpPr>
              <a:stCxn id="10284" idx="2"/>
              <a:endCxn id="129" idx="1"/>
            </p:cNvCxnSpPr>
            <p:nvPr/>
          </p:nvCxnSpPr>
          <p:spPr>
            <a:xfrm rot="16200000" flipH="1">
              <a:off x="1223963" y="2954338"/>
              <a:ext cx="515937" cy="1042987"/>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10289" name="Text Box 12"/>
            <p:cNvSpPr txBox="1">
              <a:spLocks noChangeArrowheads="1"/>
            </p:cNvSpPr>
            <p:nvPr/>
          </p:nvSpPr>
          <p:spPr bwMode="auto">
            <a:xfrm>
              <a:off x="133350" y="711200"/>
              <a:ext cx="1787525" cy="36988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b="1" smtClean="0">
                  <a:solidFill>
                    <a:srgbClr val="FFFFFF"/>
                  </a:solidFill>
                </a:rPr>
                <a:t>ENGINEERING</a:t>
              </a:r>
            </a:p>
          </p:txBody>
        </p:sp>
        <p:sp>
          <p:nvSpPr>
            <p:cNvPr id="10290" name="Text Box 12"/>
            <p:cNvSpPr txBox="1">
              <a:spLocks noChangeArrowheads="1"/>
            </p:cNvSpPr>
            <p:nvPr/>
          </p:nvSpPr>
          <p:spPr bwMode="auto">
            <a:xfrm>
              <a:off x="1023938" y="3502025"/>
              <a:ext cx="785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VALVES</a:t>
              </a:r>
            </a:p>
          </p:txBody>
        </p:sp>
      </p:grpSp>
      <p:sp>
        <p:nvSpPr>
          <p:cNvPr id="10280" name="Rectangle 12"/>
          <p:cNvSpPr>
            <a:spLocks noChangeArrowheads="1"/>
          </p:cNvSpPr>
          <p:nvPr/>
        </p:nvSpPr>
        <p:spPr bwMode="auto">
          <a:xfrm>
            <a:off x="0" y="6208713"/>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cxnSp>
        <p:nvCxnSpPr>
          <p:cNvPr id="61" name="Elbow Connector 60"/>
          <p:cNvCxnSpPr/>
          <p:nvPr/>
        </p:nvCxnSpPr>
        <p:spPr>
          <a:xfrm>
            <a:off x="3465513" y="3776663"/>
            <a:ext cx="485775" cy="158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456359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wipe(down)">
                                      <p:cBhvr>
                                        <p:cTn id="12" dur="500"/>
                                        <p:tgtEl>
                                          <p:spTgt spid="1024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248"/>
                                        </p:tgtEl>
                                        <p:attrNameLst>
                                          <p:attrName>style.visibility</p:attrName>
                                        </p:attrNameLst>
                                      </p:cBhvr>
                                      <p:to>
                                        <p:strVal val="visible"/>
                                      </p:to>
                                    </p:set>
                                    <p:animEffect transition="in" filter="wipe(down)">
                                      <p:cBhvr>
                                        <p:cTn id="15" dur="500"/>
                                        <p:tgtEl>
                                          <p:spTgt spid="10248"/>
                                        </p:tgtEl>
                                      </p:cBhvr>
                                    </p:animEffect>
                                  </p:childTnLst>
                                </p:cTn>
                              </p:par>
                              <p:par>
                                <p:cTn id="16" presetID="22" presetClass="entr" presetSubtype="4" fill="hold" nodeType="with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wipe(down)">
                                      <p:cBhvr>
                                        <p:cTn id="18" dur="500"/>
                                        <p:tgtEl>
                                          <p:spTgt spid="1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14"/>
                                        </p:tgtEl>
                                        <p:attrNameLst>
                                          <p:attrName>style.visibility</p:attrName>
                                        </p:attrNameLst>
                                      </p:cBhvr>
                                      <p:to>
                                        <p:strVal val="visible"/>
                                      </p:to>
                                    </p:set>
                                    <p:animEffect transition="in" filter="wipe(left)">
                                      <p:cBhvr>
                                        <p:cTn id="28" dur="500"/>
                                        <p:tgtEl>
                                          <p:spTgt spid="2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265"/>
                                        </p:tgtEl>
                                        <p:attrNameLst>
                                          <p:attrName>style.visibility</p:attrName>
                                        </p:attrNameLst>
                                      </p:cBhvr>
                                      <p:to>
                                        <p:strVal val="visible"/>
                                      </p:to>
                                    </p:set>
                                    <p:animEffect transition="in" filter="wipe(left)">
                                      <p:cBhvr>
                                        <p:cTn id="31" dur="500"/>
                                        <p:tgtEl>
                                          <p:spTgt spid="1026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266"/>
                                        </p:tgtEl>
                                        <p:attrNameLst>
                                          <p:attrName>style.visibility</p:attrName>
                                        </p:attrNameLst>
                                      </p:cBhvr>
                                      <p:to>
                                        <p:strVal val="visible"/>
                                      </p:to>
                                    </p:set>
                                    <p:animEffect transition="in" filter="wipe(left)">
                                      <p:cBhvr>
                                        <p:cTn id="34" dur="500"/>
                                        <p:tgtEl>
                                          <p:spTgt spid="10266"/>
                                        </p:tgtEl>
                                      </p:cBhvr>
                                    </p:animEffect>
                                  </p:childTnLst>
                                </p:cTn>
                              </p:par>
                              <p:par>
                                <p:cTn id="35" presetID="22" presetClass="entr" presetSubtype="8" fill="hold" nodeType="with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wipe(left)">
                                      <p:cBhvr>
                                        <p:cTn id="37" dur="500"/>
                                        <p:tgtEl>
                                          <p:spTgt spid="185"/>
                                        </p:tgtEl>
                                      </p:cBhvr>
                                    </p:animEffect>
                                  </p:childTnLst>
                                </p:cTn>
                              </p:par>
                              <p:par>
                                <p:cTn id="38" presetID="22" presetClass="entr" presetSubtype="8" fill="hold" nodeType="withEffect">
                                  <p:stCondLst>
                                    <p:cond delay="0"/>
                                  </p:stCondLst>
                                  <p:childTnLst>
                                    <p:set>
                                      <p:cBhvr>
                                        <p:cTn id="39" dur="1" fill="hold">
                                          <p:stCondLst>
                                            <p:cond delay="0"/>
                                          </p:stCondLst>
                                        </p:cTn>
                                        <p:tgtEl>
                                          <p:spTgt spid="191"/>
                                        </p:tgtEl>
                                        <p:attrNameLst>
                                          <p:attrName>style.visibility</p:attrName>
                                        </p:attrNameLst>
                                      </p:cBhvr>
                                      <p:to>
                                        <p:strVal val="visible"/>
                                      </p:to>
                                    </p:set>
                                    <p:animEffect transition="in" filter="wipe(left)">
                                      <p:cBhvr>
                                        <p:cTn id="40"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10248" grpId="0" animBg="1"/>
      <p:bldP spid="10265" grpId="0" animBg="1"/>
      <p:bldP spid="1026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71563" y="0"/>
            <a:ext cx="7772400" cy="760413"/>
          </a:xfrm>
        </p:spPr>
        <p:txBody>
          <a:bodyPr/>
          <a:lstStyle/>
          <a:p>
            <a:pPr eaLnBrk="1" hangingPunct="1"/>
            <a:r>
              <a:rPr lang="en-US" i="1" smtClean="0">
                <a:latin typeface="Times New Roman" pitchFamily="18" charset="0"/>
              </a:rPr>
              <a:t>MTLS MGMT – How It Works</a:t>
            </a:r>
            <a:endParaRPr lang="en-US" baseline="30000" smtClean="0">
              <a:cs typeface="Arial" pitchFamily="34" charset="0"/>
            </a:endParaRPr>
          </a:p>
        </p:txBody>
      </p:sp>
      <p:sp>
        <p:nvSpPr>
          <p:cNvPr id="7171" name="Text Box 12"/>
          <p:cNvSpPr txBox="1">
            <a:spLocks noChangeArrowheads="1"/>
          </p:cNvSpPr>
          <p:nvPr/>
        </p:nvSpPr>
        <p:spPr bwMode="auto">
          <a:xfrm>
            <a:off x="3787775" y="6088063"/>
            <a:ext cx="154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FIELD CRAFT PLANNER</a:t>
            </a:r>
          </a:p>
        </p:txBody>
      </p:sp>
      <p:grpSp>
        <p:nvGrpSpPr>
          <p:cNvPr id="2" name="Group 110"/>
          <p:cNvGrpSpPr>
            <a:grpSpLocks/>
          </p:cNvGrpSpPr>
          <p:nvPr/>
        </p:nvGrpSpPr>
        <p:grpSpPr bwMode="auto">
          <a:xfrm>
            <a:off x="7364413" y="3605213"/>
            <a:ext cx="1198562" cy="1198562"/>
            <a:chOff x="7212012" y="3224213"/>
            <a:chExt cx="1198563" cy="1198562"/>
          </a:xfrm>
        </p:grpSpPr>
        <p:sp>
          <p:nvSpPr>
            <p:cNvPr id="12383" name="Oval 21"/>
            <p:cNvSpPr>
              <a:spLocks noChangeArrowheads="1"/>
            </p:cNvSpPr>
            <p:nvPr/>
          </p:nvSpPr>
          <p:spPr bwMode="auto">
            <a:xfrm>
              <a:off x="7212012" y="3224213"/>
              <a:ext cx="1198563" cy="1198562"/>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84" name="Text Box 16"/>
            <p:cNvSpPr txBox="1">
              <a:spLocks noChangeArrowheads="1"/>
            </p:cNvSpPr>
            <p:nvPr/>
          </p:nvSpPr>
          <p:spPr bwMode="auto">
            <a:xfrm>
              <a:off x="7242175" y="3443288"/>
              <a:ext cx="1120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Warehouse</a:t>
              </a:r>
            </a:p>
            <a:p>
              <a:pPr algn="ctr" eaLnBrk="1" fontAlgn="base" hangingPunct="1">
                <a:spcBef>
                  <a:spcPct val="50000"/>
                </a:spcBef>
                <a:spcAft>
                  <a:spcPct val="0"/>
                </a:spcAft>
              </a:pPr>
              <a:r>
                <a:rPr lang="en-US" sz="1200" b="1" smtClean="0">
                  <a:solidFill>
                    <a:srgbClr val="FFFFFF"/>
                  </a:solidFill>
                </a:rPr>
                <a:t>Bags &amp; Tags Mtls </a:t>
              </a:r>
            </a:p>
          </p:txBody>
        </p:sp>
      </p:grpSp>
      <p:cxnSp>
        <p:nvCxnSpPr>
          <p:cNvPr id="40" name="Straight Arrow Connector 39"/>
          <p:cNvCxnSpPr/>
          <p:nvPr/>
        </p:nvCxnSpPr>
        <p:spPr>
          <a:xfrm rot="16200000" flipV="1">
            <a:off x="2162175" y="3219450"/>
            <a:ext cx="381000" cy="381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50" name="Title 1"/>
          <p:cNvSpPr txBox="1">
            <a:spLocks/>
          </p:cNvSpPr>
          <p:nvPr/>
        </p:nvSpPr>
        <p:spPr bwMode="auto">
          <a:xfrm>
            <a:off x="0" y="3444875"/>
            <a:ext cx="1736725" cy="441325"/>
          </a:xfrm>
          <a:prstGeom prst="rect">
            <a:avLst/>
          </a:prstGeom>
          <a:noFill/>
          <a:ln w="9525">
            <a:noFill/>
            <a:miter lim="800000"/>
            <a:headEnd/>
            <a:tailEnd/>
          </a:ln>
          <a:effectLst>
            <a:outerShdw dist="71842" dir="2700000" algn="ctr" rotWithShape="0">
              <a:schemeClr val="tx1"/>
            </a:outerShdw>
          </a:effectLst>
        </p:spPr>
        <p:txBody>
          <a:bodyPr anchor="ctr"/>
          <a:lstStyle/>
          <a:p>
            <a:pPr algn="ctr" eaLnBrk="0" fontAlgn="base" hangingPunct="0">
              <a:spcBef>
                <a:spcPct val="0"/>
              </a:spcBef>
              <a:spcAft>
                <a:spcPct val="0"/>
              </a:spcAft>
              <a:defRPr/>
            </a:pPr>
            <a:endParaRPr lang="en-US" sz="3600" b="1" kern="0" dirty="0">
              <a:solidFill>
                <a:srgbClr val="FFFFFF"/>
              </a:solidFill>
            </a:endParaRPr>
          </a:p>
        </p:txBody>
      </p:sp>
      <p:grpSp>
        <p:nvGrpSpPr>
          <p:cNvPr id="3" name="Group 114"/>
          <p:cNvGrpSpPr>
            <a:grpSpLocks/>
          </p:cNvGrpSpPr>
          <p:nvPr/>
        </p:nvGrpSpPr>
        <p:grpSpPr bwMode="auto">
          <a:xfrm>
            <a:off x="0" y="633413"/>
            <a:ext cx="1839913" cy="3503612"/>
            <a:chOff x="0" y="633413"/>
            <a:chExt cx="1840517" cy="3503612"/>
          </a:xfrm>
        </p:grpSpPr>
        <p:sp>
          <p:nvSpPr>
            <p:cNvPr id="12373" name="Text Box 10"/>
            <p:cNvSpPr txBox="1">
              <a:spLocks noChangeArrowheads="1"/>
            </p:cNvSpPr>
            <p:nvPr/>
          </p:nvSpPr>
          <p:spPr bwMode="auto">
            <a:xfrm>
              <a:off x="0" y="3490913"/>
              <a:ext cx="137399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Engineering </a:t>
              </a:r>
              <a:br>
                <a:rPr lang="en-US" sz="1200" b="1" smtClean="0">
                  <a:solidFill>
                    <a:srgbClr val="000000"/>
                  </a:solidFill>
                </a:rPr>
              </a:br>
              <a:r>
                <a:rPr lang="en-US" sz="1200" b="1" smtClean="0">
                  <a:solidFill>
                    <a:srgbClr val="000000"/>
                  </a:solidFill>
                </a:rPr>
                <a:t>Drawings &amp; Isogen</a:t>
              </a:r>
            </a:p>
          </p:txBody>
        </p:sp>
        <p:pic>
          <p:nvPicPr>
            <p:cNvPr id="123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6963"/>
              <a:ext cx="1573899" cy="9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2" y="2415971"/>
              <a:ext cx="1573899" cy="9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45" y="2464978"/>
              <a:ext cx="1573899" cy="9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17" y="2513986"/>
              <a:ext cx="1573899" cy="9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90" y="2562994"/>
              <a:ext cx="1573899" cy="9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79" name="Text Box 10"/>
            <p:cNvSpPr txBox="1">
              <a:spLocks noChangeArrowheads="1"/>
            </p:cNvSpPr>
            <p:nvPr/>
          </p:nvSpPr>
          <p:spPr bwMode="auto">
            <a:xfrm>
              <a:off x="210893" y="633413"/>
              <a:ext cx="13739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Engineering </a:t>
              </a:r>
              <a:br>
                <a:rPr lang="en-US" sz="1200" b="1" smtClean="0">
                  <a:solidFill>
                    <a:srgbClr val="000000"/>
                  </a:solidFill>
                </a:rPr>
              </a:br>
              <a:r>
                <a:rPr lang="en-US" sz="1200" b="1" smtClean="0">
                  <a:solidFill>
                    <a:srgbClr val="000000"/>
                  </a:solidFill>
                </a:rPr>
                <a:t>3D Model</a:t>
              </a:r>
            </a:p>
          </p:txBody>
        </p:sp>
        <p:pic>
          <p:nvPicPr>
            <p:cNvPr id="12380" name="Picture 2" descr="G:\Tempdavid\Effluent pumps 0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51" y="1101725"/>
              <a:ext cx="1322871" cy="901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bwMode="auto">
            <a:xfrm rot="5400000">
              <a:off x="681330" y="2171697"/>
              <a:ext cx="419100" cy="1905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bwMode="auto">
            <a:xfrm>
              <a:off x="1360935" y="3495675"/>
              <a:ext cx="479582" cy="46672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grpSp>
        <p:nvGrpSpPr>
          <p:cNvPr id="12296" name="Group 112"/>
          <p:cNvGrpSpPr>
            <a:grpSpLocks/>
          </p:cNvGrpSpPr>
          <p:nvPr/>
        </p:nvGrpSpPr>
        <p:grpSpPr bwMode="auto">
          <a:xfrm>
            <a:off x="1271588" y="3159125"/>
            <a:ext cx="3608387" cy="2122488"/>
            <a:chOff x="1442697" y="3051175"/>
            <a:chExt cx="3609137" cy="2122488"/>
          </a:xfrm>
        </p:grpSpPr>
        <p:pic>
          <p:nvPicPr>
            <p:cNvPr id="12371" name="Picture 23" descr="ipims-logo-3D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697" y="3051175"/>
              <a:ext cx="3609137"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70"/>
            <p:cNvSpPr/>
            <p:nvPr/>
          </p:nvSpPr>
          <p:spPr bwMode="auto">
            <a:xfrm>
              <a:off x="2052424" y="3565525"/>
              <a:ext cx="2511947" cy="1085850"/>
            </a:xfrm>
            <a:prstGeom prst="ellipse">
              <a:avLst/>
            </a:prstGeom>
            <a:solidFill>
              <a:srgbClr val="1D1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2297" name="Text Box 11"/>
          <p:cNvSpPr txBox="1">
            <a:spLocks noChangeArrowheads="1"/>
          </p:cNvSpPr>
          <p:nvPr/>
        </p:nvSpPr>
        <p:spPr bwMode="auto">
          <a:xfrm>
            <a:off x="2263775" y="3643313"/>
            <a:ext cx="19827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18288" rIns="9144" bIns="1828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2000" b="1" smtClean="0">
                <a:solidFill>
                  <a:srgbClr val="FFFFFF"/>
                </a:solidFill>
                <a:latin typeface="Arial Black" pitchFamily="34" charset="0"/>
              </a:rPr>
              <a:t>Materials Management</a:t>
            </a:r>
          </a:p>
          <a:p>
            <a:pPr algn="ctr" eaLnBrk="1" fontAlgn="base" hangingPunct="1">
              <a:spcBef>
                <a:spcPct val="50000"/>
              </a:spcBef>
              <a:spcAft>
                <a:spcPct val="0"/>
              </a:spcAft>
            </a:pPr>
            <a:r>
              <a:rPr lang="en-US" sz="1100" b="1" smtClean="0">
                <a:solidFill>
                  <a:srgbClr val="FFFFFF"/>
                </a:solidFill>
                <a:latin typeface="Arial Black" pitchFamily="34" charset="0"/>
              </a:rPr>
              <a:t>Material Take Off</a:t>
            </a:r>
          </a:p>
        </p:txBody>
      </p:sp>
      <p:grpSp>
        <p:nvGrpSpPr>
          <p:cNvPr id="8" name="Group 117"/>
          <p:cNvGrpSpPr>
            <a:grpSpLocks/>
          </p:cNvGrpSpPr>
          <p:nvPr/>
        </p:nvGrpSpPr>
        <p:grpSpPr bwMode="auto">
          <a:xfrm>
            <a:off x="1776413" y="706438"/>
            <a:ext cx="2128837" cy="2339975"/>
            <a:chOff x="1776413" y="706438"/>
            <a:chExt cx="2128837" cy="2339975"/>
          </a:xfrm>
        </p:grpSpPr>
        <p:sp>
          <p:nvSpPr>
            <p:cNvPr id="11309" name="Text Box 12"/>
            <p:cNvSpPr txBox="1">
              <a:spLocks noChangeArrowheads="1"/>
            </p:cNvSpPr>
            <p:nvPr/>
          </p:nvSpPr>
          <p:spPr bwMode="auto">
            <a:xfrm>
              <a:off x="1825625" y="2630488"/>
              <a:ext cx="984250" cy="415925"/>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050" b="1" dirty="0">
                  <a:solidFill>
                    <a:srgbClr val="000000"/>
                  </a:solidFill>
                </a:rPr>
                <a:t>Bulk </a:t>
              </a:r>
              <a:r>
                <a:rPr lang="en-US" sz="1050" b="1" dirty="0" err="1">
                  <a:solidFill>
                    <a:srgbClr val="000000"/>
                  </a:solidFill>
                </a:rPr>
                <a:t>MTL</a:t>
              </a:r>
              <a:r>
                <a:rPr lang="en-US" sz="1050" b="1" dirty="0">
                  <a:solidFill>
                    <a:srgbClr val="000000"/>
                  </a:solidFill>
                </a:rPr>
                <a:t> Requisitions</a:t>
              </a:r>
            </a:p>
          </p:txBody>
        </p:sp>
        <p:pic>
          <p:nvPicPr>
            <p:cNvPr id="1236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413" y="1099994"/>
              <a:ext cx="981051" cy="125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70" name="Text Box 12"/>
            <p:cNvSpPr txBox="1">
              <a:spLocks noChangeArrowheads="1"/>
            </p:cNvSpPr>
            <p:nvPr/>
          </p:nvSpPr>
          <p:spPr bwMode="auto">
            <a:xfrm>
              <a:off x="1825624" y="706438"/>
              <a:ext cx="2079626" cy="3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600" b="1" smtClean="0">
                  <a:solidFill>
                    <a:srgbClr val="000000"/>
                  </a:solidFill>
                </a:rPr>
                <a:t>PROCUREMENT</a:t>
              </a:r>
            </a:p>
          </p:txBody>
        </p:sp>
      </p:grpSp>
      <p:grpSp>
        <p:nvGrpSpPr>
          <p:cNvPr id="9" name="Group 79"/>
          <p:cNvGrpSpPr>
            <a:grpSpLocks/>
          </p:cNvGrpSpPr>
          <p:nvPr/>
        </p:nvGrpSpPr>
        <p:grpSpPr bwMode="auto">
          <a:xfrm>
            <a:off x="5073650" y="3995738"/>
            <a:ext cx="1555750" cy="633412"/>
            <a:chOff x="4235450" y="2695574"/>
            <a:chExt cx="1365250" cy="479425"/>
          </a:xfrm>
        </p:grpSpPr>
        <p:sp>
          <p:nvSpPr>
            <p:cNvPr id="12366" name="Oval 13"/>
            <p:cNvSpPr>
              <a:spLocks noChangeArrowheads="1"/>
            </p:cNvSpPr>
            <p:nvPr/>
          </p:nvSpPr>
          <p:spPr bwMode="auto">
            <a:xfrm>
              <a:off x="4308475" y="26955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67" name="Text Box 14"/>
            <p:cNvSpPr txBox="1">
              <a:spLocks noChangeArrowheads="1"/>
            </p:cNvSpPr>
            <p:nvPr/>
          </p:nvSpPr>
          <p:spPr bwMode="auto">
            <a:xfrm>
              <a:off x="4235450" y="2746153"/>
              <a:ext cx="1365250" cy="3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TRIAL ALLOCATION</a:t>
              </a:r>
            </a:p>
          </p:txBody>
        </p:sp>
      </p:grpSp>
      <p:sp>
        <p:nvSpPr>
          <p:cNvPr id="7227" name="Oval 17"/>
          <p:cNvSpPr>
            <a:spLocks noChangeArrowheads="1"/>
          </p:cNvSpPr>
          <p:nvPr/>
        </p:nvSpPr>
        <p:spPr bwMode="auto">
          <a:xfrm>
            <a:off x="2155825" y="5319713"/>
            <a:ext cx="1198563" cy="647700"/>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7228" name="Text Box 18"/>
          <p:cNvSpPr txBox="1">
            <a:spLocks noChangeArrowheads="1"/>
          </p:cNvSpPr>
          <p:nvPr/>
        </p:nvSpPr>
        <p:spPr bwMode="auto">
          <a:xfrm>
            <a:off x="2146300" y="5424488"/>
            <a:ext cx="126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WELD Tracking Sys</a:t>
            </a:r>
          </a:p>
        </p:txBody>
      </p:sp>
      <p:grpSp>
        <p:nvGrpSpPr>
          <p:cNvPr id="10" name="Group 84"/>
          <p:cNvGrpSpPr>
            <a:grpSpLocks/>
          </p:cNvGrpSpPr>
          <p:nvPr/>
        </p:nvGrpSpPr>
        <p:grpSpPr bwMode="auto">
          <a:xfrm>
            <a:off x="3495675" y="4933950"/>
            <a:ext cx="2266950" cy="1419225"/>
            <a:chOff x="2819400" y="4800600"/>
            <a:chExt cx="3276600" cy="1939925"/>
          </a:xfrm>
        </p:grpSpPr>
        <p:pic>
          <p:nvPicPr>
            <p:cNvPr id="12364" name="Picture 30" descr="ipims-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4800600"/>
              <a:ext cx="3276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5"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5257800"/>
              <a:ext cx="18288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7" name="Straight Arrow Connector 86"/>
          <p:cNvCxnSpPr>
            <a:endCxn id="7227" idx="0"/>
          </p:cNvCxnSpPr>
          <p:nvPr/>
        </p:nvCxnSpPr>
        <p:spPr bwMode="auto">
          <a:xfrm rot="5400000">
            <a:off x="2518568" y="4942682"/>
            <a:ext cx="614363" cy="1397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p:nvPr/>
        </p:nvCxnSpPr>
        <p:spPr>
          <a:xfrm rot="16200000" flipH="1">
            <a:off x="3705225" y="4829175"/>
            <a:ext cx="542925" cy="27622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rot="5400000" flipH="1" flipV="1">
            <a:off x="5029200" y="4648200"/>
            <a:ext cx="619125" cy="52387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97" name="Straight Arrow Connector 96"/>
          <p:cNvCxnSpPr/>
          <p:nvPr/>
        </p:nvCxnSpPr>
        <p:spPr>
          <a:xfrm rot="5400000" flipH="1" flipV="1">
            <a:off x="5813425" y="2817813"/>
            <a:ext cx="1414463" cy="8270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01" name="Straight Arrow Connector 100"/>
          <p:cNvCxnSpPr/>
          <p:nvPr/>
        </p:nvCxnSpPr>
        <p:spPr>
          <a:xfrm rot="16200000" flipH="1">
            <a:off x="7124700" y="2962275"/>
            <a:ext cx="1104900" cy="20955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nvGrpSpPr>
          <p:cNvPr id="11" name="Group 74"/>
          <p:cNvGrpSpPr>
            <a:grpSpLocks/>
          </p:cNvGrpSpPr>
          <p:nvPr/>
        </p:nvGrpSpPr>
        <p:grpSpPr bwMode="auto">
          <a:xfrm>
            <a:off x="2987675" y="1019175"/>
            <a:ext cx="1365250" cy="479425"/>
            <a:chOff x="4235450" y="2695574"/>
            <a:chExt cx="1365250" cy="479425"/>
          </a:xfrm>
        </p:grpSpPr>
        <p:sp>
          <p:nvSpPr>
            <p:cNvPr id="12362" name="Oval 13"/>
            <p:cNvSpPr>
              <a:spLocks noChangeArrowheads="1"/>
            </p:cNvSpPr>
            <p:nvPr/>
          </p:nvSpPr>
          <p:spPr bwMode="auto">
            <a:xfrm>
              <a:off x="4308475" y="26955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63" name="Text Box 14"/>
            <p:cNvSpPr txBox="1">
              <a:spLocks noChangeArrowheads="1"/>
            </p:cNvSpPr>
            <p:nvPr/>
          </p:nvSpPr>
          <p:spPr bwMode="auto">
            <a:xfrm>
              <a:off x="4235450" y="2776538"/>
              <a:ext cx="1365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Expediting</a:t>
              </a:r>
            </a:p>
          </p:txBody>
        </p:sp>
      </p:grpSp>
      <p:pic>
        <p:nvPicPr>
          <p:cNvPr id="1230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050" y="1304925"/>
            <a:ext cx="18367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75"/>
          <p:cNvGrpSpPr>
            <a:grpSpLocks/>
          </p:cNvGrpSpPr>
          <p:nvPr/>
        </p:nvGrpSpPr>
        <p:grpSpPr bwMode="auto">
          <a:xfrm>
            <a:off x="3692525" y="1871663"/>
            <a:ext cx="1365250" cy="503237"/>
            <a:chOff x="4311650" y="2214563"/>
            <a:chExt cx="1365250" cy="503236"/>
          </a:xfrm>
        </p:grpSpPr>
        <p:sp>
          <p:nvSpPr>
            <p:cNvPr id="12360" name="Oval 13"/>
            <p:cNvSpPr>
              <a:spLocks noChangeArrowheads="1"/>
            </p:cNvSpPr>
            <p:nvPr/>
          </p:nvSpPr>
          <p:spPr bwMode="auto">
            <a:xfrm>
              <a:off x="4356100" y="22383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61" name="Text Box 14"/>
            <p:cNvSpPr txBox="1">
              <a:spLocks noChangeArrowheads="1"/>
            </p:cNvSpPr>
            <p:nvPr/>
          </p:nvSpPr>
          <p:spPr bwMode="auto">
            <a:xfrm>
              <a:off x="4311650" y="2214563"/>
              <a:ext cx="136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SHOP   Coordinator</a:t>
              </a:r>
            </a:p>
          </p:txBody>
        </p:sp>
      </p:grpSp>
      <p:cxnSp>
        <p:nvCxnSpPr>
          <p:cNvPr id="108" name="Straight Arrow Connector 107"/>
          <p:cNvCxnSpPr/>
          <p:nvPr/>
        </p:nvCxnSpPr>
        <p:spPr bwMode="auto">
          <a:xfrm>
            <a:off x="2676525" y="1228725"/>
            <a:ext cx="400050" cy="952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10" name="Straight Arrow Connector 109"/>
          <p:cNvCxnSpPr>
            <a:endCxn id="12350" idx="3"/>
          </p:cNvCxnSpPr>
          <p:nvPr/>
        </p:nvCxnSpPr>
        <p:spPr bwMode="auto">
          <a:xfrm flipV="1">
            <a:off x="4827588" y="2393950"/>
            <a:ext cx="557212" cy="230188"/>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14" name="Straight Arrow Connector 113"/>
          <p:cNvCxnSpPr/>
          <p:nvPr/>
        </p:nvCxnSpPr>
        <p:spPr bwMode="auto">
          <a:xfrm>
            <a:off x="6505575" y="2171700"/>
            <a:ext cx="371475" cy="952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314" name="Text Box 12"/>
          <p:cNvSpPr txBox="1">
            <a:spLocks noChangeArrowheads="1"/>
          </p:cNvSpPr>
          <p:nvPr/>
        </p:nvSpPr>
        <p:spPr bwMode="auto">
          <a:xfrm>
            <a:off x="6826250" y="1049338"/>
            <a:ext cx="1898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Receiving/Warehouse</a:t>
            </a:r>
          </a:p>
        </p:txBody>
      </p:sp>
      <p:sp>
        <p:nvSpPr>
          <p:cNvPr id="117" name="Rectangle 2"/>
          <p:cNvSpPr txBox="1">
            <a:spLocks noChangeArrowheads="1"/>
          </p:cNvSpPr>
          <p:nvPr/>
        </p:nvSpPr>
        <p:spPr bwMode="auto">
          <a:xfrm>
            <a:off x="790575" y="6448425"/>
            <a:ext cx="7772400" cy="409575"/>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2400" b="1" i="1" kern="0" dirty="0">
                <a:solidFill>
                  <a:srgbClr val="000000"/>
                </a:solidFill>
                <a:latin typeface="Times New Roman" pitchFamily="18" charset="0"/>
              </a:rPr>
              <a:t>Manage with certainty all the way to the end.</a:t>
            </a:r>
            <a:endParaRPr lang="en-US" sz="2400" b="1" kern="0" baseline="30000" dirty="0">
              <a:solidFill>
                <a:srgbClr val="000000"/>
              </a:solidFill>
              <a:cs typeface="Arial" charset="0"/>
            </a:endParaRPr>
          </a:p>
        </p:txBody>
      </p:sp>
      <p:sp>
        <p:nvSpPr>
          <p:cNvPr id="119" name="Text Box 12"/>
          <p:cNvSpPr txBox="1">
            <a:spLocks noChangeArrowheads="1"/>
          </p:cNvSpPr>
          <p:nvPr/>
        </p:nvSpPr>
        <p:spPr bwMode="auto">
          <a:xfrm>
            <a:off x="5521325" y="2849563"/>
            <a:ext cx="1898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Do we have materials to Support this Work Package?</a:t>
            </a:r>
          </a:p>
        </p:txBody>
      </p:sp>
      <p:grpSp>
        <p:nvGrpSpPr>
          <p:cNvPr id="13" name="Group 120"/>
          <p:cNvGrpSpPr>
            <a:grpSpLocks/>
          </p:cNvGrpSpPr>
          <p:nvPr/>
        </p:nvGrpSpPr>
        <p:grpSpPr bwMode="auto">
          <a:xfrm>
            <a:off x="7697788" y="5310188"/>
            <a:ext cx="1198562" cy="1198562"/>
            <a:chOff x="7212012" y="3224213"/>
            <a:chExt cx="1198563" cy="1198562"/>
          </a:xfrm>
        </p:grpSpPr>
        <p:sp>
          <p:nvSpPr>
            <p:cNvPr id="12358" name="Oval 21"/>
            <p:cNvSpPr>
              <a:spLocks noChangeArrowheads="1"/>
            </p:cNvSpPr>
            <p:nvPr/>
          </p:nvSpPr>
          <p:spPr bwMode="auto">
            <a:xfrm>
              <a:off x="7212012" y="3224213"/>
              <a:ext cx="1198563" cy="1198562"/>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59" name="Text Box 16"/>
            <p:cNvSpPr txBox="1">
              <a:spLocks noChangeArrowheads="1"/>
            </p:cNvSpPr>
            <p:nvPr/>
          </p:nvSpPr>
          <p:spPr bwMode="auto">
            <a:xfrm>
              <a:off x="7242175" y="3443288"/>
              <a:ext cx="1120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Check Out Materials to Craftsman</a:t>
              </a:r>
            </a:p>
          </p:txBody>
        </p:sp>
      </p:grpSp>
      <p:cxnSp>
        <p:nvCxnSpPr>
          <p:cNvPr id="124" name="Straight Arrow Connector 123"/>
          <p:cNvCxnSpPr/>
          <p:nvPr/>
        </p:nvCxnSpPr>
        <p:spPr>
          <a:xfrm rot="16200000" flipH="1">
            <a:off x="7896225" y="5010150"/>
            <a:ext cx="514350" cy="9525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6" name="Text Box 12"/>
          <p:cNvSpPr txBox="1">
            <a:spLocks noChangeArrowheads="1"/>
          </p:cNvSpPr>
          <p:nvPr/>
        </p:nvSpPr>
        <p:spPr bwMode="auto">
          <a:xfrm>
            <a:off x="7272337" y="2524125"/>
            <a:ext cx="1857375" cy="830262"/>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THE CONTROLLED WAREHOUSE IS THE KEY TO MATERIAL ACCOUNTABILITY</a:t>
            </a:r>
          </a:p>
        </p:txBody>
      </p:sp>
      <p:cxnSp>
        <p:nvCxnSpPr>
          <p:cNvPr id="83" name="Straight Arrow Connector 82"/>
          <p:cNvCxnSpPr/>
          <p:nvPr/>
        </p:nvCxnSpPr>
        <p:spPr bwMode="auto">
          <a:xfrm rot="5400000" flipH="1" flipV="1">
            <a:off x="2083594" y="2507457"/>
            <a:ext cx="377825" cy="158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nvGrpSpPr>
          <p:cNvPr id="14" name="Group 26"/>
          <p:cNvGrpSpPr>
            <a:grpSpLocks/>
          </p:cNvGrpSpPr>
          <p:nvPr/>
        </p:nvGrpSpPr>
        <p:grpSpPr bwMode="auto">
          <a:xfrm>
            <a:off x="3962400" y="2400300"/>
            <a:ext cx="865188" cy="514350"/>
            <a:chOff x="990600" y="4343400"/>
            <a:chExt cx="2514600" cy="2362526"/>
          </a:xfrm>
        </p:grpSpPr>
        <p:pic>
          <p:nvPicPr>
            <p:cNvPr id="12352"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600" y="4343400"/>
              <a:ext cx="2209800" cy="14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4419600"/>
              <a:ext cx="2209800" cy="14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4"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4495800"/>
              <a:ext cx="2209800" cy="14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9200" y="4572000"/>
              <a:ext cx="2209800" cy="14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6"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4648200"/>
              <a:ext cx="2209800" cy="14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itle 1"/>
            <p:cNvSpPr txBox="1">
              <a:spLocks/>
            </p:cNvSpPr>
            <p:nvPr/>
          </p:nvSpPr>
          <p:spPr bwMode="auto">
            <a:xfrm>
              <a:off x="990600" y="6020502"/>
              <a:ext cx="2440777" cy="685424"/>
            </a:xfrm>
            <a:prstGeom prst="rect">
              <a:avLst/>
            </a:prstGeom>
            <a:noFill/>
            <a:ln w="9525">
              <a:noFill/>
              <a:miter lim="800000"/>
              <a:headEnd/>
              <a:tailEnd/>
            </a:ln>
            <a:effectLst>
              <a:outerShdw dist="71842" dir="2700000" algn="ctr" rotWithShape="0">
                <a:schemeClr val="tx1"/>
              </a:outerShdw>
            </a:effectLst>
          </p:spPr>
          <p:txBody>
            <a:bodyPr anchor="ctr"/>
            <a:lstStyle/>
            <a:p>
              <a:pPr algn="ctr" eaLnBrk="0" fontAlgn="base" hangingPunct="0">
                <a:spcBef>
                  <a:spcPct val="0"/>
                </a:spcBef>
                <a:spcAft>
                  <a:spcPct val="0"/>
                </a:spcAft>
                <a:defRPr/>
              </a:pPr>
              <a:endParaRPr lang="en-US" sz="3600" b="1" kern="0" dirty="0">
                <a:solidFill>
                  <a:srgbClr val="FFFFFF"/>
                </a:solidFill>
              </a:endParaRPr>
            </a:p>
          </p:txBody>
        </p:sp>
      </p:grpSp>
      <p:cxnSp>
        <p:nvCxnSpPr>
          <p:cNvPr id="93" name="Straight Arrow Connector 92"/>
          <p:cNvCxnSpPr>
            <a:endCxn id="92" idx="0"/>
          </p:cNvCxnSpPr>
          <p:nvPr/>
        </p:nvCxnSpPr>
        <p:spPr bwMode="auto">
          <a:xfrm rot="5400000" flipH="1" flipV="1">
            <a:off x="3784600" y="2871788"/>
            <a:ext cx="703263" cy="490537"/>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7210" name="Text Box 10"/>
          <p:cNvSpPr txBox="1">
            <a:spLocks noChangeArrowheads="1"/>
          </p:cNvSpPr>
          <p:nvPr/>
        </p:nvSpPr>
        <p:spPr bwMode="auto">
          <a:xfrm>
            <a:off x="3424238" y="2932113"/>
            <a:ext cx="1365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Isos to           Fab Shop</a:t>
            </a:r>
          </a:p>
        </p:txBody>
      </p:sp>
      <p:grpSp>
        <p:nvGrpSpPr>
          <p:cNvPr id="15" name="Group 79"/>
          <p:cNvGrpSpPr>
            <a:grpSpLocks/>
          </p:cNvGrpSpPr>
          <p:nvPr/>
        </p:nvGrpSpPr>
        <p:grpSpPr bwMode="auto">
          <a:xfrm>
            <a:off x="5102225" y="1852613"/>
            <a:ext cx="1555750" cy="633412"/>
            <a:chOff x="4235450" y="2695574"/>
            <a:chExt cx="1365250" cy="479425"/>
          </a:xfrm>
        </p:grpSpPr>
        <p:sp>
          <p:nvSpPr>
            <p:cNvPr id="12350" name="Oval 13"/>
            <p:cNvSpPr>
              <a:spLocks noChangeArrowheads="1"/>
            </p:cNvSpPr>
            <p:nvPr/>
          </p:nvSpPr>
          <p:spPr bwMode="auto">
            <a:xfrm>
              <a:off x="4308475" y="26955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51" name="Text Box 14"/>
            <p:cNvSpPr txBox="1">
              <a:spLocks noChangeArrowheads="1"/>
            </p:cNvSpPr>
            <p:nvPr/>
          </p:nvSpPr>
          <p:spPr bwMode="auto">
            <a:xfrm>
              <a:off x="4235450" y="2746153"/>
              <a:ext cx="1365250" cy="34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Fab &amp; Mtl       Status Report</a:t>
              </a:r>
            </a:p>
          </p:txBody>
        </p:sp>
      </p:grpSp>
      <p:cxnSp>
        <p:nvCxnSpPr>
          <p:cNvPr id="105" name="Straight Arrow Connector 104"/>
          <p:cNvCxnSpPr>
            <a:stCxn id="12362" idx="5"/>
            <a:endCxn id="12361" idx="0"/>
          </p:cNvCxnSpPr>
          <p:nvPr/>
        </p:nvCxnSpPr>
        <p:spPr bwMode="auto">
          <a:xfrm rot="16200000" flipH="1">
            <a:off x="4007643" y="1504157"/>
            <a:ext cx="442913" cy="292100"/>
          </a:xfrm>
          <a:prstGeom prst="straightConnector1">
            <a:avLst/>
          </a:prstGeom>
          <a:ln>
            <a:solidFill>
              <a:srgbClr val="FF0000"/>
            </a:solidFill>
            <a:headEnd type="arrow"/>
            <a:tailEnd type="arrow"/>
          </a:ln>
        </p:spPr>
        <p:style>
          <a:lnRef idx="2">
            <a:schemeClr val="dk1"/>
          </a:lnRef>
          <a:fillRef idx="0">
            <a:schemeClr val="dk1"/>
          </a:fillRef>
          <a:effectRef idx="1">
            <a:schemeClr val="dk1"/>
          </a:effectRef>
          <a:fontRef idx="minor">
            <a:schemeClr val="tx1"/>
          </a:fontRef>
        </p:style>
      </p:cxnSp>
      <p:grpSp>
        <p:nvGrpSpPr>
          <p:cNvPr id="16" name="Group 115"/>
          <p:cNvGrpSpPr>
            <a:grpSpLocks/>
          </p:cNvGrpSpPr>
          <p:nvPr/>
        </p:nvGrpSpPr>
        <p:grpSpPr bwMode="auto">
          <a:xfrm>
            <a:off x="295275" y="4267200"/>
            <a:ext cx="3425825" cy="2197100"/>
            <a:chOff x="295275" y="4267200"/>
            <a:chExt cx="3425699" cy="2197874"/>
          </a:xfrm>
        </p:grpSpPr>
        <p:cxnSp>
          <p:nvCxnSpPr>
            <p:cNvPr id="79" name="Straight Arrow Connector 78"/>
            <p:cNvCxnSpPr/>
            <p:nvPr/>
          </p:nvCxnSpPr>
          <p:spPr bwMode="auto">
            <a:xfrm rot="5400000" flipH="1" flipV="1">
              <a:off x="1107137" y="4126826"/>
              <a:ext cx="590758" cy="871505"/>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344" name="Text Box 12"/>
            <p:cNvSpPr txBox="1">
              <a:spLocks noChangeArrowheads="1"/>
            </p:cNvSpPr>
            <p:nvPr/>
          </p:nvSpPr>
          <p:spPr bwMode="auto">
            <a:xfrm>
              <a:off x="295275" y="6188075"/>
              <a:ext cx="1162050" cy="276999"/>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P&amp;ID’s</a:t>
              </a:r>
            </a:p>
          </p:txBody>
        </p:sp>
        <p:sp>
          <p:nvSpPr>
            <p:cNvPr id="12345" name="Text Box 12"/>
            <p:cNvSpPr txBox="1">
              <a:spLocks noChangeArrowheads="1"/>
            </p:cNvSpPr>
            <p:nvPr/>
          </p:nvSpPr>
          <p:spPr bwMode="auto">
            <a:xfrm>
              <a:off x="309563" y="4568825"/>
              <a:ext cx="1133475" cy="646331"/>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All NON-Model 2D Dwgs</a:t>
              </a:r>
            </a:p>
          </p:txBody>
        </p:sp>
        <p:sp>
          <p:nvSpPr>
            <p:cNvPr id="12346" name="Text Box 12"/>
            <p:cNvSpPr txBox="1">
              <a:spLocks noChangeArrowheads="1"/>
            </p:cNvSpPr>
            <p:nvPr/>
          </p:nvSpPr>
          <p:spPr bwMode="auto">
            <a:xfrm>
              <a:off x="347663" y="5445125"/>
              <a:ext cx="1057275" cy="461665"/>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Plot Plans, Specs, Stds</a:t>
              </a:r>
            </a:p>
          </p:txBody>
        </p:sp>
        <p:cxnSp>
          <p:nvCxnSpPr>
            <p:cNvPr id="85" name="Straight Arrow Connector 84"/>
            <p:cNvCxnSpPr>
              <a:endCxn id="12345" idx="2"/>
            </p:cNvCxnSpPr>
            <p:nvPr/>
          </p:nvCxnSpPr>
          <p:spPr bwMode="auto">
            <a:xfrm rot="5400000" flipH="1" flipV="1">
              <a:off x="761144" y="5330406"/>
              <a:ext cx="230268" cy="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88" name="Straight Arrow Connector 87"/>
            <p:cNvCxnSpPr>
              <a:stCxn id="12344" idx="0"/>
            </p:cNvCxnSpPr>
            <p:nvPr/>
          </p:nvCxnSpPr>
          <p:spPr bwMode="auto">
            <a:xfrm rot="5400000" flipH="1" flipV="1">
              <a:off x="736529" y="6047415"/>
              <a:ext cx="281086" cy="1588"/>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a:stCxn id="7228" idx="3"/>
            </p:cNvCxnSpPr>
            <p:nvPr/>
          </p:nvCxnSpPr>
          <p:spPr bwMode="auto">
            <a:xfrm>
              <a:off x="3406661" y="5655164"/>
              <a:ext cx="314313" cy="317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pic>
        <p:nvPicPr>
          <p:cNvPr id="12327" name="Picture 2" descr="bsblu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250" y="0"/>
            <a:ext cx="938213"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79"/>
          <p:cNvGrpSpPr>
            <a:grpSpLocks/>
          </p:cNvGrpSpPr>
          <p:nvPr/>
        </p:nvGrpSpPr>
        <p:grpSpPr bwMode="auto">
          <a:xfrm>
            <a:off x="5864225" y="5808663"/>
            <a:ext cx="1555750" cy="633412"/>
            <a:chOff x="4235450" y="2695574"/>
            <a:chExt cx="1365250" cy="479425"/>
          </a:xfrm>
        </p:grpSpPr>
        <p:sp>
          <p:nvSpPr>
            <p:cNvPr id="12341" name="Oval 13"/>
            <p:cNvSpPr>
              <a:spLocks noChangeArrowheads="1"/>
            </p:cNvSpPr>
            <p:nvPr/>
          </p:nvSpPr>
          <p:spPr bwMode="auto">
            <a:xfrm>
              <a:off x="4308475" y="26955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42" name="Text Box 14"/>
            <p:cNvSpPr txBox="1">
              <a:spLocks noChangeArrowheads="1"/>
            </p:cNvSpPr>
            <p:nvPr/>
          </p:nvSpPr>
          <p:spPr bwMode="auto">
            <a:xfrm>
              <a:off x="4235450" y="2746153"/>
              <a:ext cx="1365250" cy="4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FIELD</a:t>
              </a:r>
            </a:p>
            <a:p>
              <a:pPr algn="ctr" eaLnBrk="1" fontAlgn="base" hangingPunct="1">
                <a:spcBef>
                  <a:spcPct val="50000"/>
                </a:spcBef>
                <a:spcAft>
                  <a:spcPct val="0"/>
                </a:spcAft>
              </a:pPr>
              <a:r>
                <a:rPr lang="en-US" sz="1200" b="1" smtClean="0">
                  <a:solidFill>
                    <a:srgbClr val="FFFFFF"/>
                  </a:solidFill>
                </a:rPr>
                <a:t>PROGRESS</a:t>
              </a:r>
            </a:p>
          </p:txBody>
        </p:sp>
      </p:grpSp>
      <p:grpSp>
        <p:nvGrpSpPr>
          <p:cNvPr id="12329" name="Group 4"/>
          <p:cNvGrpSpPr>
            <a:grpSpLocks/>
          </p:cNvGrpSpPr>
          <p:nvPr/>
        </p:nvGrpSpPr>
        <p:grpSpPr bwMode="auto">
          <a:xfrm>
            <a:off x="4135438" y="3205163"/>
            <a:ext cx="1704975" cy="766762"/>
            <a:chOff x="4136231" y="3205162"/>
            <a:chExt cx="1703537" cy="767537"/>
          </a:xfrm>
        </p:grpSpPr>
        <p:grpSp>
          <p:nvGrpSpPr>
            <p:cNvPr id="12336" name="Group 75"/>
            <p:cNvGrpSpPr>
              <a:grpSpLocks/>
            </p:cNvGrpSpPr>
            <p:nvPr/>
          </p:nvGrpSpPr>
          <p:grpSpPr bwMode="auto">
            <a:xfrm>
              <a:off x="4342559" y="3205162"/>
              <a:ext cx="1497209" cy="479425"/>
              <a:chOff x="4301283" y="2238374"/>
              <a:chExt cx="1401804" cy="479425"/>
            </a:xfrm>
          </p:grpSpPr>
          <p:sp>
            <p:nvSpPr>
              <p:cNvPr id="12339" name="Oval 13"/>
              <p:cNvSpPr>
                <a:spLocks noChangeArrowheads="1"/>
              </p:cNvSpPr>
              <p:nvPr/>
            </p:nvSpPr>
            <p:spPr bwMode="auto">
              <a:xfrm>
                <a:off x="4356100" y="22383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40" name="Text Box 14"/>
              <p:cNvSpPr txBox="1">
                <a:spLocks noChangeArrowheads="1"/>
              </p:cNvSpPr>
              <p:nvPr/>
            </p:nvSpPr>
            <p:spPr bwMode="auto">
              <a:xfrm>
                <a:off x="4301283" y="2256134"/>
                <a:ext cx="1401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FFFFFF"/>
                    </a:solidFill>
                  </a:rPr>
                  <a:t>IFC Labor  Control Budget</a:t>
                </a:r>
              </a:p>
            </p:txBody>
          </p:sp>
        </p:grpSp>
        <p:sp>
          <p:nvSpPr>
            <p:cNvPr id="12337" name="Text Box 10"/>
            <p:cNvSpPr txBox="1">
              <a:spLocks noChangeArrowheads="1"/>
            </p:cNvSpPr>
            <p:nvPr/>
          </p:nvSpPr>
          <p:spPr bwMode="auto">
            <a:xfrm>
              <a:off x="4579938" y="3695700"/>
              <a:ext cx="1087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IFC ISOS</a:t>
              </a:r>
            </a:p>
          </p:txBody>
        </p:sp>
        <p:cxnSp>
          <p:nvCxnSpPr>
            <p:cNvPr id="99" name="Straight Arrow Connector 98"/>
            <p:cNvCxnSpPr/>
            <p:nvPr/>
          </p:nvCxnSpPr>
          <p:spPr bwMode="auto">
            <a:xfrm flipV="1">
              <a:off x="4136231" y="3441938"/>
              <a:ext cx="247441" cy="5403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grpSp>
        <p:nvGrpSpPr>
          <p:cNvPr id="6" name="Group 5"/>
          <p:cNvGrpSpPr>
            <a:grpSpLocks/>
          </p:cNvGrpSpPr>
          <p:nvPr/>
        </p:nvGrpSpPr>
        <p:grpSpPr bwMode="auto">
          <a:xfrm>
            <a:off x="2676525" y="1857375"/>
            <a:ext cx="1365250" cy="1490663"/>
            <a:chOff x="2675803" y="1858059"/>
            <a:chExt cx="1365250" cy="1490741"/>
          </a:xfrm>
        </p:grpSpPr>
        <p:grpSp>
          <p:nvGrpSpPr>
            <p:cNvPr id="12331" name="Group 75"/>
            <p:cNvGrpSpPr>
              <a:grpSpLocks/>
            </p:cNvGrpSpPr>
            <p:nvPr/>
          </p:nvGrpSpPr>
          <p:grpSpPr bwMode="auto">
            <a:xfrm>
              <a:off x="2675803" y="2486025"/>
              <a:ext cx="1365250" cy="479425"/>
              <a:chOff x="4311650" y="2238374"/>
              <a:chExt cx="1365250" cy="479425"/>
            </a:xfrm>
          </p:grpSpPr>
          <p:sp>
            <p:nvSpPr>
              <p:cNvPr id="12334" name="Oval 13"/>
              <p:cNvSpPr>
                <a:spLocks noChangeArrowheads="1"/>
              </p:cNvSpPr>
              <p:nvPr/>
            </p:nvSpPr>
            <p:spPr bwMode="auto">
              <a:xfrm>
                <a:off x="4356100" y="2238374"/>
                <a:ext cx="1198563" cy="479425"/>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335" name="Text Box 14"/>
              <p:cNvSpPr txBox="1">
                <a:spLocks noChangeArrowheads="1"/>
              </p:cNvSpPr>
              <p:nvPr/>
            </p:nvSpPr>
            <p:spPr bwMode="auto">
              <a:xfrm>
                <a:off x="4311650" y="2274954"/>
                <a:ext cx="1365250" cy="40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60000"/>
                  </a:lnSpc>
                  <a:spcBef>
                    <a:spcPct val="50000"/>
                  </a:spcBef>
                  <a:spcAft>
                    <a:spcPct val="0"/>
                  </a:spcAft>
                </a:pPr>
                <a:r>
                  <a:rPr lang="en-US" sz="1200" b="1" smtClean="0">
                    <a:solidFill>
                      <a:srgbClr val="FFFFFF"/>
                    </a:solidFill>
                  </a:rPr>
                  <a:t>Allocate </a:t>
                </a:r>
              </a:p>
              <a:p>
                <a:pPr algn="ctr" eaLnBrk="1" fontAlgn="base" hangingPunct="1">
                  <a:lnSpc>
                    <a:spcPct val="60000"/>
                  </a:lnSpc>
                  <a:spcBef>
                    <a:spcPct val="50000"/>
                  </a:spcBef>
                  <a:spcAft>
                    <a:spcPct val="0"/>
                  </a:spcAft>
                </a:pPr>
                <a:r>
                  <a:rPr lang="en-US" sz="1200" b="1" smtClean="0">
                    <a:solidFill>
                      <a:srgbClr val="FFFFFF"/>
                    </a:solidFill>
                  </a:rPr>
                  <a:t>Bulks to Isos</a:t>
                </a:r>
              </a:p>
            </p:txBody>
          </p:sp>
        </p:grpSp>
        <p:sp>
          <p:nvSpPr>
            <p:cNvPr id="12332" name="Text Box 10"/>
            <p:cNvSpPr txBox="1">
              <a:spLocks noChangeArrowheads="1"/>
            </p:cNvSpPr>
            <p:nvPr/>
          </p:nvSpPr>
          <p:spPr bwMode="auto">
            <a:xfrm>
              <a:off x="2720253" y="1858059"/>
              <a:ext cx="1087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sz="1200" b="1" smtClean="0">
                  <a:solidFill>
                    <a:srgbClr val="000000"/>
                  </a:solidFill>
                </a:rPr>
                <a:t>IFC ISOS Order Shorts</a:t>
              </a:r>
            </a:p>
          </p:txBody>
        </p:sp>
        <p:cxnSp>
          <p:nvCxnSpPr>
            <p:cNvPr id="100" name="Straight Arrow Connector 99"/>
            <p:cNvCxnSpPr/>
            <p:nvPr/>
          </p:nvCxnSpPr>
          <p:spPr bwMode="auto">
            <a:xfrm rot="5400000" flipH="1" flipV="1">
              <a:off x="3170299" y="3159084"/>
              <a:ext cx="377845" cy="1588"/>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grpSp>
      <p:cxnSp>
        <p:nvCxnSpPr>
          <p:cNvPr id="98" name="Straight Arrow Connector 97"/>
          <p:cNvCxnSpPr/>
          <p:nvPr/>
        </p:nvCxnSpPr>
        <p:spPr bwMode="auto">
          <a:xfrm flipH="1" flipV="1">
            <a:off x="2676525" y="1556021"/>
            <a:ext cx="309563" cy="37782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02" name="Oval 17"/>
          <p:cNvSpPr>
            <a:spLocks noChangeArrowheads="1"/>
          </p:cNvSpPr>
          <p:nvPr/>
        </p:nvSpPr>
        <p:spPr bwMode="auto">
          <a:xfrm>
            <a:off x="5840413" y="4880452"/>
            <a:ext cx="1198563" cy="647700"/>
          </a:xfrm>
          <a:prstGeom prst="ellipse">
            <a:avLst/>
          </a:prstGeom>
          <a:solidFill>
            <a:srgbClr val="0000FF"/>
          </a:solidFill>
          <a:ln w="38100">
            <a:solidFill>
              <a:srgbClr val="FF0000"/>
            </a:solidFill>
            <a:round/>
            <a:headEnd/>
            <a:tailEnd/>
          </a:ln>
        </p:spPr>
        <p:txBody>
          <a:bodyPr wrap="none" anchor="ctr"/>
          <a:lstStyle/>
          <a:p>
            <a:pPr fontAlgn="base">
              <a:spcBef>
                <a:spcPct val="0"/>
              </a:spcBef>
              <a:spcAft>
                <a:spcPct val="0"/>
              </a:spcAft>
            </a:pPr>
            <a:r>
              <a:rPr lang="en-US" sz="1400" dirty="0" smtClean="0">
                <a:solidFill>
                  <a:schemeClr val="bg1"/>
                </a:solidFill>
              </a:rPr>
              <a:t>Work </a:t>
            </a:r>
            <a:r>
              <a:rPr lang="en-US" sz="1400" dirty="0" err="1" smtClean="0">
                <a:solidFill>
                  <a:schemeClr val="bg1"/>
                </a:solidFill>
              </a:rPr>
              <a:t>Pkg</a:t>
            </a:r>
            <a:endParaRPr lang="en-US" sz="1400" dirty="0" smtClean="0">
              <a:solidFill>
                <a:schemeClr val="bg1"/>
              </a:solidFill>
            </a:endParaRPr>
          </a:p>
          <a:p>
            <a:pPr fontAlgn="base">
              <a:spcBef>
                <a:spcPct val="0"/>
              </a:spcBef>
              <a:spcAft>
                <a:spcPct val="0"/>
              </a:spcAft>
            </a:pPr>
            <a:r>
              <a:rPr lang="en-US" sz="1400" dirty="0" smtClean="0">
                <a:solidFill>
                  <a:schemeClr val="bg1"/>
                </a:solidFill>
              </a:rPr>
              <a:t> to Crew</a:t>
            </a:r>
          </a:p>
        </p:txBody>
      </p:sp>
      <p:cxnSp>
        <p:nvCxnSpPr>
          <p:cNvPr id="103" name="Straight Arrow Connector 102"/>
          <p:cNvCxnSpPr>
            <a:endCxn id="102" idx="2"/>
          </p:cNvCxnSpPr>
          <p:nvPr/>
        </p:nvCxnSpPr>
        <p:spPr>
          <a:xfrm flipV="1">
            <a:off x="5384800" y="5204302"/>
            <a:ext cx="455613" cy="12573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04" name="TextBox 10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984979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2000"/>
                                        <p:tgtEl>
                                          <p:spTgt spid="108"/>
                                        </p:tgtEl>
                                      </p:cBhvr>
                                    </p:animEffect>
                                  </p:childTnLst>
                                </p:cTn>
                              </p:par>
                              <p:par>
                                <p:cTn id="28" presetID="2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2000"/>
                                        <p:tgtEl>
                                          <p:spTgt spid="11"/>
                                        </p:tgtEl>
                                      </p:cBhvr>
                                    </p:animEffect>
                                  </p:childTnLst>
                                </p:cTn>
                              </p:par>
                              <p:par>
                                <p:cTn id="31" presetID="22" presetClass="entr" presetSubtype="8"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2000"/>
                                        <p:tgtEl>
                                          <p:spTgt spid="105"/>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0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210"/>
                                        </p:tgtEl>
                                        <p:attrNameLst>
                                          <p:attrName>style.visibility</p:attrName>
                                        </p:attrNameLst>
                                      </p:cBhvr>
                                      <p:to>
                                        <p:strVal val="visible"/>
                                      </p:to>
                                    </p:set>
                                    <p:animEffect transition="in" filter="wipe(left)">
                                      <p:cBhvr>
                                        <p:cTn id="39" dur="2000"/>
                                        <p:tgtEl>
                                          <p:spTgt spid="7210"/>
                                        </p:tgtEl>
                                      </p:cBhvr>
                                    </p:animEffect>
                                  </p:childTnLst>
                                </p:cTn>
                              </p:par>
                              <p:par>
                                <p:cTn id="40" presetID="22" presetClass="entr" presetSubtype="8"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20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wipe(left)">
                                      <p:cBhvr>
                                        <p:cTn id="45" dur="2000"/>
                                        <p:tgtEl>
                                          <p:spTgt spid="93"/>
                                        </p:tgtEl>
                                      </p:cBhvr>
                                    </p:animEffect>
                                  </p:childTnLst>
                                </p:cTn>
                              </p:par>
                              <p:par>
                                <p:cTn id="46" presetID="22" presetClass="entr" presetSubtype="8" fill="hold" nodeType="with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wipe(left)">
                                      <p:cBhvr>
                                        <p:cTn id="48" dur="2000"/>
                                        <p:tgtEl>
                                          <p:spTgt spid="110"/>
                                        </p:tgtEl>
                                      </p:cBhvr>
                                    </p:animEffect>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2000"/>
                                        <p:tgtEl>
                                          <p:spTgt spid="15"/>
                                        </p:tgtEl>
                                      </p:cBhvr>
                                    </p:animEffect>
                                  </p:childTnLst>
                                </p:cTn>
                              </p:par>
                              <p:par>
                                <p:cTn id="52" presetID="22" presetClass="entr" presetSubtype="8" fill="hold"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2000"/>
                                        <p:tgtEl>
                                          <p:spTgt spid="11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wipe(left)">
                                      <p:cBhvr>
                                        <p:cTn id="59" dur="500"/>
                                        <p:tgtEl>
                                          <p:spTgt spid="8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227"/>
                                        </p:tgtEl>
                                        <p:attrNameLst>
                                          <p:attrName>style.visibility</p:attrName>
                                        </p:attrNameLst>
                                      </p:cBhvr>
                                      <p:to>
                                        <p:strVal val="visible"/>
                                      </p:to>
                                    </p:set>
                                    <p:animEffect transition="in" filter="wipe(left)">
                                      <p:cBhvr>
                                        <p:cTn id="62" dur="500"/>
                                        <p:tgtEl>
                                          <p:spTgt spid="722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228"/>
                                        </p:tgtEl>
                                        <p:attrNameLst>
                                          <p:attrName>style.visibility</p:attrName>
                                        </p:attrNameLst>
                                      </p:cBhvr>
                                      <p:to>
                                        <p:strVal val="visible"/>
                                      </p:to>
                                    </p:set>
                                    <p:animEffect transition="in" filter="wipe(left)">
                                      <p:cBhvr>
                                        <p:cTn id="65" dur="500"/>
                                        <p:tgtEl>
                                          <p:spTgt spid="7228"/>
                                        </p:tgtEl>
                                      </p:cBhvr>
                                    </p:animEffect>
                                  </p:childTnLst>
                                </p:cTn>
                              </p:par>
                              <p:par>
                                <p:cTn id="66" presetID="22" presetClass="entr" presetSubtype="8" fill="hold" nodeType="with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left)">
                                      <p:cBhvr>
                                        <p:cTn id="68" dur="500"/>
                                        <p:tgtEl>
                                          <p:spTgt spid="9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171"/>
                                        </p:tgtEl>
                                        <p:attrNameLst>
                                          <p:attrName>style.visibility</p:attrName>
                                        </p:attrNameLst>
                                      </p:cBhvr>
                                      <p:to>
                                        <p:strVal val="visible"/>
                                      </p:to>
                                    </p:set>
                                    <p:animEffect transition="in" filter="wipe(left)">
                                      <p:cBhvr>
                                        <p:cTn id="71" dur="500"/>
                                        <p:tgtEl>
                                          <p:spTgt spid="7171"/>
                                        </p:tgtEl>
                                      </p:cBhvr>
                                    </p:animEffect>
                                  </p:childTnLst>
                                </p:cTn>
                              </p:par>
                              <p:par>
                                <p:cTn id="72" presetID="22" presetClass="entr" presetSubtype="8"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500"/>
                                        <p:tgtEl>
                                          <p:spTgt spid="1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4" fill="hold" nodeType="click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wipe(down)">
                                      <p:cBhvr>
                                        <p:cTn id="79" dur="1000"/>
                                        <p:tgtEl>
                                          <p:spTgt spid="94"/>
                                        </p:tgtEl>
                                      </p:cBhvr>
                                    </p:animEffect>
                                  </p:childTnLst>
                                </p:cTn>
                              </p:par>
                              <p:par>
                                <p:cTn id="80" presetID="22" presetClass="entr" presetSubtype="4"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1000"/>
                                        <p:tgtEl>
                                          <p:spTgt spid="9"/>
                                        </p:tgtEl>
                                      </p:cBhvr>
                                    </p:animEffect>
                                  </p:childTnLst>
                                </p:cTn>
                              </p:par>
                              <p:par>
                                <p:cTn id="83" presetID="22" presetClass="entr" presetSubtype="4" fill="hold" nodeType="with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wipe(down)">
                                      <p:cBhvr>
                                        <p:cTn id="85" dur="1000"/>
                                        <p:tgtEl>
                                          <p:spTgt spid="97"/>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wipe(down)">
                                      <p:cBhvr>
                                        <p:cTn id="88" dur="1000"/>
                                        <p:tgtEl>
                                          <p:spTgt spid="11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1" fill="hold" nodeType="clickEffect">
                                  <p:stCondLst>
                                    <p:cond delay="0"/>
                                  </p:stCondLst>
                                  <p:childTnLst>
                                    <p:set>
                                      <p:cBhvr>
                                        <p:cTn id="92" dur="1" fill="hold">
                                          <p:stCondLst>
                                            <p:cond delay="0"/>
                                          </p:stCondLst>
                                        </p:cTn>
                                        <p:tgtEl>
                                          <p:spTgt spid="101"/>
                                        </p:tgtEl>
                                        <p:attrNameLst>
                                          <p:attrName>style.visibility</p:attrName>
                                        </p:attrNameLst>
                                      </p:cBhvr>
                                      <p:to>
                                        <p:strVal val="visible"/>
                                      </p:to>
                                    </p:set>
                                    <p:animEffect transition="in" filter="wipe(up)">
                                      <p:cBhvr>
                                        <p:cTn id="93" dur="1000"/>
                                        <p:tgtEl>
                                          <p:spTgt spid="101"/>
                                        </p:tgtEl>
                                      </p:cBhvr>
                                    </p:animEffect>
                                  </p:childTnLst>
                                </p:cTn>
                              </p:par>
                              <p:par>
                                <p:cTn id="94" presetID="22" presetClass="entr" presetSubtype="1" fill="hold" nodeType="with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up)">
                                      <p:cBhvr>
                                        <p:cTn id="96" dur="1000"/>
                                        <p:tgtEl>
                                          <p:spTgt spid="2"/>
                                        </p:tgtEl>
                                      </p:cBhvr>
                                    </p:animEffect>
                                  </p:childTnLst>
                                </p:cTn>
                              </p:par>
                              <p:par>
                                <p:cTn id="97" presetID="22" presetClass="entr" presetSubtype="1" fill="hold" nodeType="withEffect">
                                  <p:stCondLst>
                                    <p:cond delay="0"/>
                                  </p:stCondLst>
                                  <p:childTnLst>
                                    <p:set>
                                      <p:cBhvr>
                                        <p:cTn id="98" dur="1" fill="hold">
                                          <p:stCondLst>
                                            <p:cond delay="0"/>
                                          </p:stCondLst>
                                        </p:cTn>
                                        <p:tgtEl>
                                          <p:spTgt spid="124"/>
                                        </p:tgtEl>
                                        <p:attrNameLst>
                                          <p:attrName>style.visibility</p:attrName>
                                        </p:attrNameLst>
                                      </p:cBhvr>
                                      <p:to>
                                        <p:strVal val="visible"/>
                                      </p:to>
                                    </p:set>
                                    <p:animEffect transition="in" filter="wipe(up)">
                                      <p:cBhvr>
                                        <p:cTn id="99" dur="1000"/>
                                        <p:tgtEl>
                                          <p:spTgt spid="124"/>
                                        </p:tgtEl>
                                      </p:cBhvr>
                                    </p:animEffect>
                                  </p:childTnLst>
                                </p:cTn>
                              </p:par>
                              <p:par>
                                <p:cTn id="100" presetID="22" presetClass="entr" presetSubtype="1" fill="hold"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up)">
                                      <p:cBhvr>
                                        <p:cTn id="102" dur="1000"/>
                                        <p:tgtEl>
                                          <p:spTgt spid="1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5" presetClass="entr" presetSubtype="0" fill="hold" grpId="0" nodeType="clickEffect">
                                  <p:stCondLst>
                                    <p:cond delay="0"/>
                                  </p:stCondLst>
                                  <p:childTnLst>
                                    <p:set>
                                      <p:cBhvr>
                                        <p:cTn id="106" dur="1" fill="hold">
                                          <p:stCondLst>
                                            <p:cond delay="0"/>
                                          </p:stCondLst>
                                        </p:cTn>
                                        <p:tgtEl>
                                          <p:spTgt spid="126"/>
                                        </p:tgtEl>
                                        <p:attrNameLst>
                                          <p:attrName>style.visibility</p:attrName>
                                        </p:attrNameLst>
                                      </p:cBhvr>
                                      <p:to>
                                        <p:strVal val="visible"/>
                                      </p:to>
                                    </p:set>
                                    <p:animEffect transition="in" filter="fade">
                                      <p:cBhvr>
                                        <p:cTn id="107" dur="2000"/>
                                        <p:tgtEl>
                                          <p:spTgt spid="126"/>
                                        </p:tgtEl>
                                      </p:cBhvr>
                                    </p:animEffect>
                                    <p:anim calcmode="lin" valueType="num">
                                      <p:cBhvr>
                                        <p:cTn id="108" dur="2000" fill="hold"/>
                                        <p:tgtEl>
                                          <p:spTgt spid="126"/>
                                        </p:tgtEl>
                                        <p:attrNameLst>
                                          <p:attrName>style.rotation</p:attrName>
                                        </p:attrNameLst>
                                      </p:cBhvr>
                                      <p:tavLst>
                                        <p:tav tm="0">
                                          <p:val>
                                            <p:fltVal val="720"/>
                                          </p:val>
                                        </p:tav>
                                        <p:tav tm="100000">
                                          <p:val>
                                            <p:fltVal val="0"/>
                                          </p:val>
                                        </p:tav>
                                      </p:tavLst>
                                    </p:anim>
                                    <p:anim calcmode="lin" valueType="num">
                                      <p:cBhvr>
                                        <p:cTn id="109" dur="2000" fill="hold"/>
                                        <p:tgtEl>
                                          <p:spTgt spid="126"/>
                                        </p:tgtEl>
                                        <p:attrNameLst>
                                          <p:attrName>ppt_h</p:attrName>
                                        </p:attrNameLst>
                                      </p:cBhvr>
                                      <p:tavLst>
                                        <p:tav tm="0">
                                          <p:val>
                                            <p:fltVal val="0"/>
                                          </p:val>
                                        </p:tav>
                                        <p:tav tm="100000">
                                          <p:val>
                                            <p:strVal val="#ppt_h"/>
                                          </p:val>
                                        </p:tav>
                                      </p:tavLst>
                                    </p:anim>
                                    <p:anim calcmode="lin" valueType="num">
                                      <p:cBhvr>
                                        <p:cTn id="110" dur="2000" fill="hold"/>
                                        <p:tgtEl>
                                          <p:spTgt spid="126"/>
                                        </p:tgtEl>
                                        <p:attrNameLst>
                                          <p:attrName>ppt_w</p:attrName>
                                        </p:attrNameLst>
                                      </p:cBhvr>
                                      <p:tavLst>
                                        <p:tav tm="0">
                                          <p:val>
                                            <p:fltVal val="0"/>
                                          </p:val>
                                        </p:tav>
                                        <p:tav tm="100000">
                                          <p:val>
                                            <p:strVal val="#ppt_w"/>
                                          </p:val>
                                        </p:tav>
                                      </p:tavLst>
                                    </p:anim>
                                  </p:childTnLst>
                                </p:cTn>
                              </p:par>
                              <p:par>
                                <p:cTn id="111" presetID="22" presetClass="entr" presetSubtype="4" fill="hold"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wipe(down)">
                                      <p:cBhvr>
                                        <p:cTn id="113" dur="1000"/>
                                        <p:tgtEl>
                                          <p:spTgt spid="1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02"/>
                                        </p:tgtEl>
                                        <p:attrNameLst>
                                          <p:attrName>style.visibility</p:attrName>
                                        </p:attrNameLst>
                                      </p:cBhvr>
                                      <p:to>
                                        <p:strVal val="visible"/>
                                      </p:to>
                                    </p:set>
                                    <p:animEffect transition="in" filter="wipe(left)">
                                      <p:cBhvr>
                                        <p:cTn id="116" dur="500"/>
                                        <p:tgtEl>
                                          <p:spTgt spid="10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03"/>
                                        </p:tgtEl>
                                        <p:attrNameLst>
                                          <p:attrName>style.visibility</p:attrName>
                                        </p:attrNameLst>
                                      </p:cBhvr>
                                      <p:to>
                                        <p:strVal val="visible"/>
                                      </p:to>
                                    </p:set>
                                    <p:animEffect transition="in" filter="wipe(down)">
                                      <p:cBhvr>
                                        <p:cTn id="121"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227" grpId="0" animBg="1"/>
      <p:bldP spid="7228" grpId="0"/>
      <p:bldP spid="119" grpId="0"/>
      <p:bldP spid="126" grpId="0" animBg="1"/>
      <p:bldP spid="7210" grpId="0"/>
      <p:bldP spid="10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09800"/>
            <a:ext cx="5562600" cy="41719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4775200" cy="35814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88" name="Rectangle 8"/>
          <p:cNvSpPr>
            <a:spLocks noGrp="1" noChangeArrowheads="1"/>
          </p:cNvSpPr>
          <p:nvPr>
            <p:ph type="title"/>
          </p:nvPr>
        </p:nvSpPr>
        <p:spPr>
          <a:xfrm>
            <a:off x="4114800" y="0"/>
            <a:ext cx="5029200" cy="685800"/>
          </a:xfrm>
        </p:spPr>
        <p:txBody>
          <a:bodyPr/>
          <a:lstStyle/>
          <a:p>
            <a:pPr eaLnBrk="1" hangingPunct="1"/>
            <a:r>
              <a:rPr lang="en-US" i="1" dirty="0" smtClean="0"/>
              <a:t>CRAFT PLANNER</a:t>
            </a:r>
            <a:endParaRPr lang="en-US" dirty="0" smtClean="0"/>
          </a:p>
        </p:txBody>
      </p:sp>
      <p:sp>
        <p:nvSpPr>
          <p:cNvPr id="6" name="Rectangle 8"/>
          <p:cNvSpPr txBox="1">
            <a:spLocks noChangeArrowheads="1"/>
          </p:cNvSpPr>
          <p:nvPr/>
        </p:nvSpPr>
        <p:spPr bwMode="auto">
          <a:xfrm>
            <a:off x="4724400" y="1371600"/>
            <a:ext cx="4267200" cy="1066800"/>
          </a:xfrm>
          <a:prstGeom prst="rect">
            <a:avLst/>
          </a:prstGeom>
          <a:solidFill>
            <a:srgbClr val="800000"/>
          </a:solidFill>
          <a:ln w="9525">
            <a:noFill/>
            <a:miter lim="800000"/>
            <a:headEnd/>
            <a:tailEnd/>
          </a:ln>
          <a:effectLst>
            <a:outerShdw dist="71842" dir="2700000" algn="ctr" rotWithShape="0">
              <a:schemeClr val="tx1"/>
            </a:outerShdw>
          </a:effectLst>
        </p:spPr>
        <p:txBody>
          <a:bodyPr anchor="ctr"/>
          <a:lstStyle/>
          <a:p>
            <a:pPr algn="ctr" fontAlgn="base">
              <a:spcBef>
                <a:spcPct val="0"/>
              </a:spcBef>
              <a:spcAft>
                <a:spcPct val="0"/>
              </a:spcAft>
              <a:defRPr/>
            </a:pPr>
            <a:r>
              <a:rPr lang="en-US" sz="4000" b="1" i="1" kern="0" dirty="0">
                <a:solidFill>
                  <a:srgbClr val="FFFF00"/>
                </a:solidFill>
              </a:rPr>
              <a:t>SELECTS </a:t>
            </a:r>
            <a:r>
              <a:rPr lang="en-US" sz="4000" b="1" i="1" kern="0" dirty="0" smtClean="0">
                <a:solidFill>
                  <a:srgbClr val="FFFF00"/>
                </a:solidFill>
              </a:rPr>
              <a:t>LINES from 3D Model</a:t>
            </a:r>
            <a:endParaRPr lang="en-US" sz="4000" b="1" kern="0" dirty="0">
              <a:solidFill>
                <a:srgbClr val="FFFF00"/>
              </a:solidFill>
            </a:endParaRPr>
          </a:p>
        </p:txBody>
      </p:sp>
      <p:sp>
        <p:nvSpPr>
          <p:cNvPr id="7" name="Rectangle 8"/>
          <p:cNvSpPr txBox="1">
            <a:spLocks noChangeArrowheads="1"/>
          </p:cNvSpPr>
          <p:nvPr/>
        </p:nvSpPr>
        <p:spPr bwMode="auto">
          <a:xfrm>
            <a:off x="0" y="4419600"/>
            <a:ext cx="5181600" cy="1981200"/>
          </a:xfrm>
          <a:prstGeom prst="rect">
            <a:avLst/>
          </a:prstGeom>
          <a:solidFill>
            <a:srgbClr val="800000"/>
          </a:solidFill>
          <a:ln w="9525">
            <a:noFill/>
            <a:miter lim="800000"/>
            <a:headEnd/>
            <a:tailEnd/>
          </a:ln>
          <a:effectLst>
            <a:outerShdw dist="71842" dir="2700000" algn="ctr" rotWithShape="0">
              <a:schemeClr val="tx1"/>
            </a:outerShdw>
          </a:effectLst>
        </p:spPr>
        <p:txBody>
          <a:bodyPr anchor="ctr"/>
          <a:lstStyle/>
          <a:p>
            <a:pPr algn="ctr" fontAlgn="base">
              <a:spcBef>
                <a:spcPct val="0"/>
              </a:spcBef>
              <a:spcAft>
                <a:spcPct val="0"/>
              </a:spcAft>
              <a:defRPr/>
            </a:pPr>
            <a:r>
              <a:rPr lang="en-US" sz="2800" b="1" i="1" kern="0" dirty="0">
                <a:solidFill>
                  <a:srgbClr val="FFFF00"/>
                </a:solidFill>
              </a:rPr>
              <a:t>Work </a:t>
            </a:r>
            <a:r>
              <a:rPr lang="en-US" sz="2800" b="1" i="1" kern="0" dirty="0" err="1">
                <a:solidFill>
                  <a:srgbClr val="FFFF00"/>
                </a:solidFill>
              </a:rPr>
              <a:t>Pkg</a:t>
            </a:r>
            <a:r>
              <a:rPr lang="en-US" sz="2800" b="1" i="1" kern="0" dirty="0">
                <a:solidFill>
                  <a:srgbClr val="FFFF00"/>
                </a:solidFill>
              </a:rPr>
              <a:t>: 400-1,000 Hrs</a:t>
            </a:r>
          </a:p>
          <a:p>
            <a:pPr algn="ctr" fontAlgn="base">
              <a:spcBef>
                <a:spcPct val="0"/>
              </a:spcBef>
              <a:spcAft>
                <a:spcPct val="0"/>
              </a:spcAft>
              <a:defRPr/>
            </a:pPr>
            <a:endParaRPr lang="en-US" sz="2800" b="1" i="1" kern="0" dirty="0">
              <a:solidFill>
                <a:srgbClr val="FFFF00"/>
              </a:solidFill>
            </a:endParaRPr>
          </a:p>
          <a:p>
            <a:pPr algn="ctr" fontAlgn="base">
              <a:spcBef>
                <a:spcPct val="0"/>
              </a:spcBef>
              <a:spcAft>
                <a:spcPct val="0"/>
              </a:spcAft>
              <a:defRPr/>
            </a:pPr>
            <a:r>
              <a:rPr lang="en-US" sz="2800" b="1" i="1" kern="0" dirty="0">
                <a:solidFill>
                  <a:srgbClr val="FFFF00"/>
                </a:solidFill>
              </a:rPr>
              <a:t>Creates </a:t>
            </a:r>
            <a:r>
              <a:rPr lang="en-US" sz="2800" b="1" i="1" kern="0" dirty="0" smtClean="0">
                <a:solidFill>
                  <a:srgbClr val="FFFF00"/>
                </a:solidFill>
              </a:rPr>
              <a:t>“INSTALLATION” Diagrams </a:t>
            </a:r>
            <a:endParaRPr lang="en-US" sz="2800" b="1" kern="0" dirty="0">
              <a:solidFill>
                <a:srgbClr val="FFFF00"/>
              </a:solidFill>
            </a:endParaRPr>
          </a:p>
        </p:txBody>
      </p:sp>
      <p:sp>
        <p:nvSpPr>
          <p:cNvPr id="16391" name="Rectangle 21"/>
          <p:cNvSpPr>
            <a:spLocks noChangeArrowheads="1"/>
          </p:cNvSpPr>
          <p:nvPr/>
        </p:nvSpPr>
        <p:spPr bwMode="auto">
          <a:xfrm>
            <a:off x="4648200" y="762000"/>
            <a:ext cx="4343400" cy="554038"/>
          </a:xfrm>
          <a:prstGeom prst="rect">
            <a:avLst/>
          </a:prstGeom>
          <a:solidFill>
            <a:srgbClr val="FFFF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000" b="1" i="1" dirty="0" smtClean="0">
                <a:solidFill>
                  <a:srgbClr val="0D038B"/>
                </a:solidFill>
              </a:rPr>
              <a:t>Consults P6 Schedule</a:t>
            </a:r>
          </a:p>
        </p:txBody>
      </p:sp>
      <p:pic>
        <p:nvPicPr>
          <p:cNvPr id="16392" name="Picture 2" descr="bs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388" y="195263"/>
            <a:ext cx="1146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2"/>
          <p:cNvSpPr>
            <a:spLocks noChangeArrowheads="1"/>
          </p:cNvSpPr>
          <p:nvPr/>
        </p:nvSpPr>
        <p:spPr bwMode="auto">
          <a:xfrm>
            <a:off x="685800" y="6400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spTree>
    <p:extLst>
      <p:ext uri="{BB962C8B-B14F-4D97-AF65-F5344CB8AC3E}">
        <p14:creationId xmlns:p14="http://schemas.microsoft.com/office/powerpoint/2010/main" val="165005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circle(out)">
                                      <p:cBhvr>
                                        <p:cTn id="7" dur="2000"/>
                                        <p:tgtEl>
                                          <p:spTgt spid="1639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391"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Grp="1" noChangeAspect="1"/>
          </p:cNvGraphicFramePr>
          <p:nvPr>
            <p:ph sz="quarter" idx="2"/>
          </p:nvPr>
        </p:nvGraphicFramePr>
        <p:xfrm>
          <a:off x="2514600" y="990600"/>
          <a:ext cx="2768600" cy="2071688"/>
        </p:xfrm>
        <a:graphic>
          <a:graphicData uri="http://schemas.openxmlformats.org/presentationml/2006/ole">
            <mc:AlternateContent xmlns:mc="http://schemas.openxmlformats.org/markup-compatibility/2006">
              <mc:Choice xmlns:v="urn:schemas-microsoft-com:vml" Requires="v">
                <p:oleObj spid="_x0000_s19497" name="Picture" r:id="rId3" imgW="12231807" imgH="9152381" progId="StaticMetafile">
                  <p:embed/>
                </p:oleObj>
              </mc:Choice>
              <mc:Fallback>
                <p:oleObj name="Picture" r:id="rId3" imgW="12231807" imgH="9152381" progId="StaticMetafil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0755" t="21223" r="2831" b="9430"/>
                      <a:stretch>
                        <a:fillRect/>
                      </a:stretch>
                    </p:blipFill>
                    <p:spPr bwMode="auto">
                      <a:xfrm>
                        <a:off x="2514600" y="990600"/>
                        <a:ext cx="27686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4"/>
          <p:cNvSpPr>
            <a:spLocks noGrp="1" noChangeArrowheads="1"/>
          </p:cNvSpPr>
          <p:nvPr>
            <p:ph type="title"/>
          </p:nvPr>
        </p:nvSpPr>
        <p:spPr>
          <a:xfrm>
            <a:off x="2133600" y="-152400"/>
            <a:ext cx="6248400" cy="1143000"/>
          </a:xfrm>
        </p:spPr>
        <p:txBody>
          <a:bodyPr/>
          <a:lstStyle/>
          <a:p>
            <a:pPr eaLnBrk="1" hangingPunct="1"/>
            <a:r>
              <a:rPr lang="en-US" sz="4800" dirty="0" smtClean="0"/>
              <a:t>CRAFT PLANNER</a:t>
            </a:r>
          </a:p>
        </p:txBody>
      </p:sp>
      <p:pic>
        <p:nvPicPr>
          <p:cNvPr id="17412"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 y="1295400"/>
            <a:ext cx="2368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1"/>
          <p:cNvSpPr>
            <a:spLocks noChangeArrowheads="1"/>
          </p:cNvSpPr>
          <p:nvPr/>
        </p:nvSpPr>
        <p:spPr bwMode="auto">
          <a:xfrm>
            <a:off x="2743200" y="1905000"/>
            <a:ext cx="2057400" cy="708025"/>
          </a:xfrm>
          <a:prstGeom prst="rect">
            <a:avLst/>
          </a:prstGeom>
          <a:solidFill>
            <a:srgbClr val="09025E"/>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000" b="1" i="1" smtClean="0">
                <a:solidFill>
                  <a:srgbClr val="FFFF66"/>
                </a:solidFill>
              </a:rPr>
              <a:t>Pulls the Isos from iPIMS</a:t>
            </a:r>
          </a:p>
        </p:txBody>
      </p:sp>
      <p:pic>
        <p:nvPicPr>
          <p:cNvPr id="4121"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4343400"/>
            <a:ext cx="2066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1"/>
          <p:cNvSpPr>
            <a:spLocks noChangeArrowheads="1"/>
          </p:cNvSpPr>
          <p:nvPr/>
        </p:nvSpPr>
        <p:spPr bwMode="auto">
          <a:xfrm>
            <a:off x="5791200" y="990600"/>
            <a:ext cx="3048000" cy="1754188"/>
          </a:xfrm>
          <a:prstGeom prst="rect">
            <a:avLst/>
          </a:prstGeom>
          <a:solidFill>
            <a:srgbClr val="FFFF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i="1" dirty="0" smtClean="0">
                <a:solidFill>
                  <a:srgbClr val="002060"/>
                </a:solidFill>
              </a:rPr>
              <a:t>Assembles Field Work Plan Book</a:t>
            </a:r>
          </a:p>
          <a:p>
            <a:pPr algn="ctr" fontAlgn="base">
              <a:spcBef>
                <a:spcPct val="0"/>
              </a:spcBef>
              <a:spcAft>
                <a:spcPct val="0"/>
              </a:spcAft>
            </a:pPr>
            <a:r>
              <a:rPr lang="en-US" sz="2000" b="1" i="1" dirty="0" smtClean="0">
                <a:solidFill>
                  <a:srgbClr val="002060"/>
                </a:solidFill>
              </a:rPr>
              <a:t>Drawings, Materials, Weld Info, Line List, Vendor Data, Budgets</a:t>
            </a:r>
          </a:p>
        </p:txBody>
      </p:sp>
      <p:sp>
        <p:nvSpPr>
          <p:cNvPr id="31" name="Line 7"/>
          <p:cNvSpPr>
            <a:spLocks noChangeShapeType="1"/>
          </p:cNvSpPr>
          <p:nvPr/>
        </p:nvSpPr>
        <p:spPr bwMode="auto">
          <a:xfrm flipH="1">
            <a:off x="7543800" y="2743200"/>
            <a:ext cx="46038" cy="990600"/>
          </a:xfrm>
          <a:prstGeom prst="line">
            <a:avLst/>
          </a:prstGeom>
          <a:noFill/>
          <a:ln w="88900">
            <a:solidFill>
              <a:srgbClr val="FF0000"/>
            </a:solidFill>
            <a:round/>
            <a:headEnd/>
            <a:tailEnd type="triangle"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33" name="Rectangle 21"/>
          <p:cNvSpPr>
            <a:spLocks noChangeArrowheads="1"/>
          </p:cNvSpPr>
          <p:nvPr/>
        </p:nvSpPr>
        <p:spPr bwMode="auto">
          <a:xfrm>
            <a:off x="2971800" y="3200400"/>
            <a:ext cx="1752600" cy="1016000"/>
          </a:xfrm>
          <a:prstGeom prst="rect">
            <a:avLst/>
          </a:prstGeom>
          <a:solidFill>
            <a:srgbClr val="09025E"/>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000" b="1" i="1" smtClean="0">
                <a:solidFill>
                  <a:srgbClr val="FFFF66"/>
                </a:solidFill>
              </a:rPr>
              <a:t>Validates Material Availability</a:t>
            </a:r>
          </a:p>
        </p:txBody>
      </p:sp>
      <p:sp>
        <p:nvSpPr>
          <p:cNvPr id="38" name="Rectangle 21"/>
          <p:cNvSpPr>
            <a:spLocks noChangeArrowheads="1"/>
          </p:cNvSpPr>
          <p:nvPr/>
        </p:nvSpPr>
        <p:spPr bwMode="auto">
          <a:xfrm>
            <a:off x="2971800" y="4572000"/>
            <a:ext cx="1752600" cy="1016000"/>
          </a:xfrm>
          <a:prstGeom prst="rect">
            <a:avLst/>
          </a:prstGeom>
          <a:solidFill>
            <a:srgbClr val="09025E"/>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000" b="1" i="1" smtClean="0">
                <a:solidFill>
                  <a:srgbClr val="FFFF66"/>
                </a:solidFill>
              </a:rPr>
              <a:t>Instructs Ware to BAG &amp; Tag</a:t>
            </a:r>
          </a:p>
        </p:txBody>
      </p:sp>
      <p:sp>
        <p:nvSpPr>
          <p:cNvPr id="39" name="Right Arrow 38"/>
          <p:cNvSpPr/>
          <p:nvPr/>
        </p:nvSpPr>
        <p:spPr>
          <a:xfrm>
            <a:off x="2286000" y="2133600"/>
            <a:ext cx="457200" cy="76200"/>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1" name="Right Arrow 40"/>
          <p:cNvSpPr/>
          <p:nvPr/>
        </p:nvSpPr>
        <p:spPr>
          <a:xfrm rot="5400000">
            <a:off x="3352800" y="2895600"/>
            <a:ext cx="685800" cy="76200"/>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2" name="Right Arrow 41"/>
          <p:cNvSpPr/>
          <p:nvPr/>
        </p:nvSpPr>
        <p:spPr>
          <a:xfrm rot="5400000">
            <a:off x="3581400" y="4343400"/>
            <a:ext cx="381000" cy="76200"/>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3" name="Right Arrow 42"/>
          <p:cNvSpPr/>
          <p:nvPr/>
        </p:nvSpPr>
        <p:spPr>
          <a:xfrm>
            <a:off x="4800600" y="2209800"/>
            <a:ext cx="990600" cy="76200"/>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45" name="Rectangle 21"/>
          <p:cNvSpPr>
            <a:spLocks noChangeArrowheads="1"/>
          </p:cNvSpPr>
          <p:nvPr/>
        </p:nvSpPr>
        <p:spPr bwMode="auto">
          <a:xfrm>
            <a:off x="6400800" y="3581400"/>
            <a:ext cx="2743200" cy="1570038"/>
          </a:xfrm>
          <a:prstGeom prst="rect">
            <a:avLst/>
          </a:prstGeom>
          <a:solidFill>
            <a:srgbClr val="A50021"/>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i="1" smtClean="0">
                <a:solidFill>
                  <a:srgbClr val="FFFFFF"/>
                </a:solidFill>
              </a:rPr>
              <a:t>Superintendent</a:t>
            </a:r>
          </a:p>
          <a:p>
            <a:pPr algn="ctr" fontAlgn="base">
              <a:spcBef>
                <a:spcPct val="0"/>
              </a:spcBef>
              <a:spcAft>
                <a:spcPct val="0"/>
              </a:spcAft>
            </a:pPr>
            <a:r>
              <a:rPr lang="en-US" sz="2400" b="1" i="1" smtClean="0">
                <a:solidFill>
                  <a:srgbClr val="FFFFFF"/>
                </a:solidFill>
              </a:rPr>
              <a:t>Plans supporting Equip, Scaffolding, etc</a:t>
            </a:r>
            <a:endParaRPr lang="en-US" sz="2000" b="1" i="1" smtClean="0">
              <a:solidFill>
                <a:srgbClr val="FFFFFF"/>
              </a:solidFill>
            </a:endParaRPr>
          </a:p>
        </p:txBody>
      </p:sp>
      <p:sp>
        <p:nvSpPr>
          <p:cNvPr id="46" name="Rectangle 21"/>
          <p:cNvSpPr>
            <a:spLocks noChangeArrowheads="1"/>
          </p:cNvSpPr>
          <p:nvPr/>
        </p:nvSpPr>
        <p:spPr bwMode="auto">
          <a:xfrm>
            <a:off x="6858000" y="5638800"/>
            <a:ext cx="1981200" cy="830263"/>
          </a:xfrm>
          <a:prstGeom prst="rect">
            <a:avLst/>
          </a:prstGeom>
          <a:solidFill>
            <a:srgbClr val="FFCC66"/>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i="1" smtClean="0">
                <a:solidFill>
                  <a:srgbClr val="002060"/>
                </a:solidFill>
              </a:rPr>
              <a:t>Assigns to Foreman</a:t>
            </a:r>
            <a:endParaRPr lang="en-US" sz="2000" b="1" i="1" smtClean="0">
              <a:solidFill>
                <a:srgbClr val="002060"/>
              </a:solidFill>
            </a:endParaRPr>
          </a:p>
        </p:txBody>
      </p:sp>
      <p:sp>
        <p:nvSpPr>
          <p:cNvPr id="47" name="Line 7"/>
          <p:cNvSpPr>
            <a:spLocks noChangeShapeType="1"/>
          </p:cNvSpPr>
          <p:nvPr/>
        </p:nvSpPr>
        <p:spPr bwMode="auto">
          <a:xfrm>
            <a:off x="7620000" y="5181600"/>
            <a:ext cx="46038" cy="457200"/>
          </a:xfrm>
          <a:prstGeom prst="line">
            <a:avLst/>
          </a:prstGeom>
          <a:noFill/>
          <a:ln w="88900">
            <a:solidFill>
              <a:srgbClr val="FF0000"/>
            </a:solidFill>
            <a:round/>
            <a:headEnd/>
            <a:tailEnd type="triangle" w="sm"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22" name="Rectangle 21"/>
          <p:cNvSpPr>
            <a:spLocks noChangeArrowheads="1"/>
          </p:cNvSpPr>
          <p:nvPr/>
        </p:nvSpPr>
        <p:spPr bwMode="auto">
          <a:xfrm>
            <a:off x="0" y="3429000"/>
            <a:ext cx="29718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3600" b="1" i="1" dirty="0" smtClean="0">
                <a:solidFill>
                  <a:srgbClr val="FF0000"/>
                </a:solidFill>
              </a:rPr>
              <a:t>Trial </a:t>
            </a:r>
          </a:p>
          <a:p>
            <a:pPr algn="ctr" fontAlgn="base">
              <a:spcBef>
                <a:spcPct val="0"/>
              </a:spcBef>
              <a:spcAft>
                <a:spcPct val="0"/>
              </a:spcAft>
            </a:pPr>
            <a:r>
              <a:rPr lang="en-US" sz="3600" b="1" i="1" dirty="0" smtClean="0">
                <a:solidFill>
                  <a:srgbClr val="FF0000"/>
                </a:solidFill>
              </a:rPr>
              <a:t>Allocation</a:t>
            </a:r>
          </a:p>
        </p:txBody>
      </p:sp>
      <p:pic>
        <p:nvPicPr>
          <p:cNvPr id="17427" name="Picture 2" descr="bsbl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388" y="195263"/>
            <a:ext cx="1146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Rectangle 12"/>
          <p:cNvSpPr>
            <a:spLocks noChangeArrowheads="1"/>
          </p:cNvSpPr>
          <p:nvPr/>
        </p:nvSpPr>
        <p:spPr bwMode="auto">
          <a:xfrm>
            <a:off x="0" y="6400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spTree>
    <p:extLst>
      <p:ext uri="{BB962C8B-B14F-4D97-AF65-F5344CB8AC3E}">
        <p14:creationId xmlns:p14="http://schemas.microsoft.com/office/powerpoint/2010/main" val="2742233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1000"/>
                                        <p:tgtEl>
                                          <p:spTgt spid="409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000"/>
                                        <p:tgtEl>
                                          <p:spTgt spid="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1000"/>
                                        <p:tgtEl>
                                          <p:spTgt spid="4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1000"/>
                                        <p:tgtEl>
                                          <p:spTgt spid="3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1000"/>
                                        <p:tgtEl>
                                          <p:spTgt spid="2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1000"/>
                                        <p:tgtEl>
                                          <p:spTgt spid="4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1000"/>
                                        <p:tgtEl>
                                          <p:spTgt spid="38"/>
                                        </p:tgtEl>
                                      </p:cBhvr>
                                    </p:animEffect>
                                  </p:childTnLst>
                                </p:cTn>
                              </p:par>
                              <p:par>
                                <p:cTn id="31" presetID="22" presetClass="entr" presetSubtype="1" fill="hold" nodeType="withEffect">
                                  <p:stCondLst>
                                    <p:cond delay="0"/>
                                  </p:stCondLst>
                                  <p:childTnLst>
                                    <p:set>
                                      <p:cBhvr>
                                        <p:cTn id="32" dur="1" fill="hold">
                                          <p:stCondLst>
                                            <p:cond delay="0"/>
                                          </p:stCondLst>
                                        </p:cTn>
                                        <p:tgtEl>
                                          <p:spTgt spid="4121"/>
                                        </p:tgtEl>
                                        <p:attrNameLst>
                                          <p:attrName>style.visibility</p:attrName>
                                        </p:attrNameLst>
                                      </p:cBhvr>
                                      <p:to>
                                        <p:strVal val="visible"/>
                                      </p:to>
                                    </p:set>
                                    <p:animEffect transition="in" filter="wipe(up)">
                                      <p:cBhvr>
                                        <p:cTn id="33" dur="1000"/>
                                        <p:tgtEl>
                                          <p:spTgt spid="41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1000"/>
                                        <p:tgtEl>
                                          <p:spTgt spid="3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up)">
                                      <p:cBhvr>
                                        <p:cTn id="49" dur="1000"/>
                                        <p:tgtEl>
                                          <p:spTgt spid="4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up)">
                                      <p:cBhvr>
                                        <p:cTn id="52" dur="1000"/>
                                        <p:tgtEl>
                                          <p:spTgt spid="4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up)">
                                      <p:cBhvr>
                                        <p:cTn id="5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1" grpId="0" animBg="1"/>
      <p:bldP spid="33" grpId="0" animBg="1"/>
      <p:bldP spid="38" grpId="0" animBg="1"/>
      <p:bldP spid="39" grpId="0" animBg="1"/>
      <p:bldP spid="41" grpId="0" animBg="1"/>
      <p:bldP spid="42" grpId="0" animBg="1"/>
      <p:bldP spid="43" grpId="0" animBg="1"/>
      <p:bldP spid="45" grpId="0" animBg="1"/>
      <p:bldP spid="46" grpId="0" animBg="1"/>
      <p:bldP spid="47" grpId="0" animBg="1"/>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0"/>
            <a:ext cx="7162800" cy="838200"/>
          </a:xfrm>
        </p:spPr>
        <p:txBody>
          <a:bodyPr/>
          <a:lstStyle/>
          <a:p>
            <a:pPr eaLnBrk="1" hangingPunct="1"/>
            <a:r>
              <a:rPr lang="en-US" sz="3600" smtClean="0"/>
              <a:t>Traditional Fab &amp; Erection Iso</a:t>
            </a: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5"/>
          <p:cNvSpPr txBox="1">
            <a:spLocks noChangeArrowheads="1"/>
          </p:cNvSpPr>
          <p:nvPr/>
        </p:nvSpPr>
        <p:spPr bwMode="auto">
          <a:xfrm rot="-805458">
            <a:off x="2308225" y="3355975"/>
            <a:ext cx="3810000" cy="1201738"/>
          </a:xfrm>
          <a:prstGeom prst="rect">
            <a:avLst/>
          </a:prstGeom>
          <a:solidFill>
            <a:srgbClr val="0D038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smtClean="0">
                <a:solidFill>
                  <a:srgbClr val="FFFFFF"/>
                </a:solidFill>
              </a:rPr>
              <a:t>THE OLD WAY</a:t>
            </a:r>
          </a:p>
          <a:p>
            <a:pPr algn="ctr" eaLnBrk="1" fontAlgn="base" hangingPunct="1">
              <a:spcBef>
                <a:spcPct val="0"/>
              </a:spcBef>
              <a:spcAft>
                <a:spcPct val="0"/>
              </a:spcAft>
            </a:pPr>
            <a:r>
              <a:rPr lang="en-US" sz="3600" b="1" smtClean="0">
                <a:solidFill>
                  <a:srgbClr val="FFFFFF"/>
                </a:solidFill>
              </a:rPr>
              <a:t>  4 Isos</a:t>
            </a:r>
          </a:p>
        </p:txBody>
      </p:sp>
      <p:pic>
        <p:nvPicPr>
          <p:cNvPr id="20485" name="Picture 2" descr="bs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95263"/>
            <a:ext cx="1146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12"/>
          <p:cNvSpPr>
            <a:spLocks noChangeArrowheads="1"/>
          </p:cNvSpPr>
          <p:nvPr/>
        </p:nvSpPr>
        <p:spPr bwMode="auto">
          <a:xfrm>
            <a:off x="698500" y="6400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spTree>
    <p:extLst>
      <p:ext uri="{BB962C8B-B14F-4D97-AF65-F5344CB8AC3E}">
        <p14:creationId xmlns:p14="http://schemas.microsoft.com/office/powerpoint/2010/main" val="10291333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a:xfrm>
            <a:off x="1981200" y="0"/>
            <a:ext cx="7162800" cy="838200"/>
          </a:xfrm>
        </p:spPr>
        <p:txBody>
          <a:bodyPr/>
          <a:lstStyle/>
          <a:p>
            <a:pPr eaLnBrk="1" hangingPunct="1"/>
            <a:r>
              <a:rPr lang="en-US" sz="3600" smtClean="0"/>
              <a:t>Easy to Read Assembly Views</a:t>
            </a:r>
          </a:p>
        </p:txBody>
      </p:sp>
      <p:pic>
        <p:nvPicPr>
          <p:cNvPr id="839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5"/>
          <p:cNvSpPr txBox="1">
            <a:spLocks noChangeArrowheads="1"/>
          </p:cNvSpPr>
          <p:nvPr/>
        </p:nvSpPr>
        <p:spPr bwMode="auto">
          <a:xfrm rot="-805458">
            <a:off x="4427538" y="831850"/>
            <a:ext cx="4027487" cy="120015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600" b="1" smtClean="0">
                <a:solidFill>
                  <a:srgbClr val="FFFFFF"/>
                </a:solidFill>
              </a:rPr>
              <a:t>THE NEW WAY</a:t>
            </a:r>
          </a:p>
          <a:p>
            <a:pPr eaLnBrk="1" fontAlgn="base" hangingPunct="1">
              <a:spcBef>
                <a:spcPct val="0"/>
              </a:spcBef>
              <a:spcAft>
                <a:spcPct val="0"/>
              </a:spcAft>
            </a:pPr>
            <a:r>
              <a:rPr lang="en-US" sz="3600" b="1" smtClean="0">
                <a:solidFill>
                  <a:srgbClr val="FFFFFF"/>
                </a:solidFill>
              </a:rPr>
              <a:t>1 Assembly View</a:t>
            </a:r>
          </a:p>
        </p:txBody>
      </p:sp>
      <p:pic>
        <p:nvPicPr>
          <p:cNvPr id="21509" name="Picture 2" descr="bs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95263"/>
            <a:ext cx="1146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2"/>
          <p:cNvSpPr>
            <a:spLocks noChangeArrowheads="1"/>
          </p:cNvSpPr>
          <p:nvPr/>
        </p:nvSpPr>
        <p:spPr bwMode="auto">
          <a:xfrm>
            <a:off x="685800" y="6400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spTree>
    <p:extLst>
      <p:ext uri="{BB962C8B-B14F-4D97-AF65-F5344CB8AC3E}">
        <p14:creationId xmlns:p14="http://schemas.microsoft.com/office/powerpoint/2010/main" val="366918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wipe(left)">
                                      <p:cBhvr>
                                        <p:cTn id="7" dur="20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52600" y="0"/>
            <a:ext cx="7391400" cy="1143000"/>
          </a:xfrm>
        </p:spPr>
        <p:txBody>
          <a:bodyPr/>
          <a:lstStyle/>
          <a:p>
            <a:pPr eaLnBrk="1" hangingPunct="1"/>
            <a:r>
              <a:rPr lang="en-US" smtClean="0"/>
              <a:t>First 2 S’s - Last Planner</a:t>
            </a:r>
          </a:p>
        </p:txBody>
      </p:sp>
      <p:sp>
        <p:nvSpPr>
          <p:cNvPr id="22531" name="Rectangle 3"/>
          <p:cNvSpPr>
            <a:spLocks noGrp="1" noChangeArrowheads="1"/>
          </p:cNvSpPr>
          <p:nvPr>
            <p:ph type="body" idx="1"/>
          </p:nvPr>
        </p:nvSpPr>
        <p:spPr>
          <a:xfrm>
            <a:off x="1066800" y="1828800"/>
            <a:ext cx="3200400" cy="4297363"/>
          </a:xfrm>
        </p:spPr>
        <p:txBody>
          <a:bodyPr/>
          <a:lstStyle/>
          <a:p>
            <a:pPr eaLnBrk="1" hangingPunct="1"/>
            <a:r>
              <a:rPr lang="en-US" b="1" smtClean="0">
                <a:solidFill>
                  <a:srgbClr val="002060"/>
                </a:solidFill>
              </a:rPr>
              <a:t>SORTING</a:t>
            </a:r>
          </a:p>
          <a:p>
            <a:pPr eaLnBrk="1" hangingPunct="1"/>
            <a:endParaRPr lang="en-US" b="1" smtClean="0">
              <a:solidFill>
                <a:srgbClr val="002060"/>
              </a:solidFill>
            </a:endParaRPr>
          </a:p>
          <a:p>
            <a:pPr eaLnBrk="1" hangingPunct="1"/>
            <a:endParaRPr lang="en-US" b="1" smtClean="0">
              <a:solidFill>
                <a:srgbClr val="002060"/>
              </a:solidFill>
            </a:endParaRPr>
          </a:p>
          <a:p>
            <a:pPr eaLnBrk="1" hangingPunct="1"/>
            <a:endParaRPr lang="en-US" b="1" smtClean="0">
              <a:solidFill>
                <a:srgbClr val="002060"/>
              </a:solidFill>
            </a:endParaRPr>
          </a:p>
          <a:p>
            <a:pPr eaLnBrk="1" hangingPunct="1"/>
            <a:r>
              <a:rPr lang="en-US" b="1" smtClean="0">
                <a:solidFill>
                  <a:srgbClr val="002060"/>
                </a:solidFill>
              </a:rPr>
              <a:t>SIMPLIFYING</a:t>
            </a:r>
            <a:r>
              <a:rPr lang="en-US" smtClean="0"/>
              <a:t> </a:t>
            </a:r>
          </a:p>
          <a:p>
            <a:pPr eaLnBrk="1" hangingPunct="1"/>
            <a:endParaRPr lang="en-US" smtClean="0"/>
          </a:p>
        </p:txBody>
      </p:sp>
      <p:sp>
        <p:nvSpPr>
          <p:cNvPr id="5" name="Rectangle 3"/>
          <p:cNvSpPr txBox="1">
            <a:spLocks noChangeArrowheads="1"/>
          </p:cNvSpPr>
          <p:nvPr/>
        </p:nvSpPr>
        <p:spPr bwMode="auto">
          <a:xfrm>
            <a:off x="4038600" y="1524000"/>
            <a:ext cx="5105400" cy="1752600"/>
          </a:xfrm>
          <a:prstGeom prst="rect">
            <a:avLst/>
          </a:prstGeom>
          <a:solidFill>
            <a:srgbClr val="09025E"/>
          </a:solidFill>
          <a:ln w="9525">
            <a:noFill/>
            <a:miter lim="800000"/>
            <a:headEnd/>
            <a:tailEnd/>
          </a:ln>
        </p:spPr>
        <p:txBody>
          <a:bodyPr/>
          <a:lstStyle/>
          <a:p>
            <a:pPr marL="395288" indent="-395288" fontAlgn="base">
              <a:spcBef>
                <a:spcPct val="20000"/>
              </a:spcBef>
              <a:spcAft>
                <a:spcPct val="0"/>
              </a:spcAft>
              <a:defRPr/>
            </a:pPr>
            <a:r>
              <a:rPr lang="en-US" sz="3200" b="1" kern="0" dirty="0">
                <a:solidFill>
                  <a:srgbClr val="FFFFFF"/>
                </a:solidFill>
              </a:rPr>
              <a:t>Craft Planner sorts and sifts info, documents, Mtls, budgets via iPIMS</a:t>
            </a:r>
          </a:p>
          <a:p>
            <a:pPr marL="395288" indent="-395288" fontAlgn="base">
              <a:spcBef>
                <a:spcPct val="20000"/>
              </a:spcBef>
              <a:spcAft>
                <a:spcPct val="0"/>
              </a:spcAft>
              <a:defRPr/>
            </a:pPr>
            <a:endParaRPr lang="en-US" sz="3200" b="1" kern="0" dirty="0">
              <a:solidFill>
                <a:srgbClr val="FFFFFF"/>
              </a:solidFill>
            </a:endParaRPr>
          </a:p>
        </p:txBody>
      </p:sp>
      <p:sp>
        <p:nvSpPr>
          <p:cNvPr id="7" name="Rectangle 3"/>
          <p:cNvSpPr txBox="1">
            <a:spLocks noChangeArrowheads="1"/>
          </p:cNvSpPr>
          <p:nvPr/>
        </p:nvSpPr>
        <p:spPr bwMode="auto">
          <a:xfrm>
            <a:off x="4724400" y="4267200"/>
            <a:ext cx="4419600" cy="1295400"/>
          </a:xfrm>
          <a:prstGeom prst="rect">
            <a:avLst/>
          </a:prstGeom>
          <a:solidFill>
            <a:srgbClr val="CC3300"/>
          </a:solidFill>
          <a:ln w="9525">
            <a:noFill/>
            <a:miter lim="800000"/>
            <a:headEnd/>
            <a:tailEnd/>
          </a:ln>
        </p:spPr>
        <p:txBody>
          <a:bodyPr/>
          <a:lstStyle/>
          <a:p>
            <a:pPr marL="395288" indent="-395288" fontAlgn="base">
              <a:spcBef>
                <a:spcPct val="20000"/>
              </a:spcBef>
              <a:spcAft>
                <a:spcPct val="0"/>
              </a:spcAft>
              <a:defRPr/>
            </a:pPr>
            <a:r>
              <a:rPr lang="en-US" sz="3200" b="1" kern="0" dirty="0">
                <a:solidFill>
                  <a:srgbClr val="FFFFFF"/>
                </a:solidFill>
              </a:rPr>
              <a:t>Erection Views</a:t>
            </a:r>
          </a:p>
          <a:p>
            <a:pPr marL="395288" indent="-395288" fontAlgn="base">
              <a:spcBef>
                <a:spcPct val="20000"/>
              </a:spcBef>
              <a:spcAft>
                <a:spcPct val="0"/>
              </a:spcAft>
              <a:defRPr/>
            </a:pPr>
            <a:r>
              <a:rPr lang="en-US" sz="3200" b="1" kern="0" dirty="0">
                <a:solidFill>
                  <a:srgbClr val="FFFFFF"/>
                </a:solidFill>
              </a:rPr>
              <a:t>Everything in PLACE</a:t>
            </a:r>
          </a:p>
          <a:p>
            <a:pPr marL="395288" indent="-395288" fontAlgn="base">
              <a:spcBef>
                <a:spcPct val="20000"/>
              </a:spcBef>
              <a:spcAft>
                <a:spcPct val="0"/>
              </a:spcAft>
              <a:defRPr/>
            </a:pPr>
            <a:endParaRPr lang="en-US" sz="3200" b="1" kern="0" dirty="0">
              <a:solidFill>
                <a:srgbClr val="FFFFFF"/>
              </a:solidFill>
            </a:endParaRPr>
          </a:p>
        </p:txBody>
      </p:sp>
      <p:pic>
        <p:nvPicPr>
          <p:cNvPr id="22534" name="Picture 2" descr="bs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388" y="195263"/>
            <a:ext cx="11461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12"/>
          <p:cNvSpPr>
            <a:spLocks noChangeArrowheads="1"/>
          </p:cNvSpPr>
          <p:nvPr/>
        </p:nvSpPr>
        <p:spPr bwMode="auto">
          <a:xfrm>
            <a:off x="685800" y="62484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400" b="1" smtClean="0">
                <a:solidFill>
                  <a:srgbClr val="000000"/>
                </a:solidFill>
              </a:rPr>
              <a:t>“</a:t>
            </a:r>
            <a:r>
              <a:rPr lang="en-US" sz="2400" b="1" i="1" smtClean="0">
                <a:solidFill>
                  <a:srgbClr val="000000"/>
                </a:solidFill>
              </a:rPr>
              <a:t>Managing with certainty, all the way to the end”</a:t>
            </a:r>
          </a:p>
        </p:txBody>
      </p:sp>
    </p:spTree>
    <p:extLst>
      <p:ext uri="{BB962C8B-B14F-4D97-AF65-F5344CB8AC3E}">
        <p14:creationId xmlns:p14="http://schemas.microsoft.com/office/powerpoint/2010/main" val="2498986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11267" name="Content Placeholder 2"/>
          <p:cNvSpPr>
            <a:spLocks noGrp="1"/>
          </p:cNvSpPr>
          <p:nvPr>
            <p:ph idx="1"/>
          </p:nvPr>
        </p:nvSpPr>
        <p:spPr/>
        <p:txBody>
          <a:bodyPr/>
          <a:lstStyle/>
          <a:p>
            <a:endParaRPr lang="en-US" smtClean="0"/>
          </a:p>
        </p:txBody>
      </p:sp>
      <p:pic>
        <p:nvPicPr>
          <p:cNvPr id="11268" name="Picture 2" descr="http://www.motifake.com/image/demotivational-poster/0911/change-in-my-town-anyway-demotivational-poster-1257202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26988"/>
            <a:ext cx="90678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2690813" y="6338888"/>
            <a:ext cx="4198937"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solidFill>
                  <a:schemeClr val="bg1"/>
                </a:solidFill>
              </a:rPr>
              <a:t>Some Project Managers</a:t>
            </a:r>
          </a:p>
        </p:txBody>
      </p:sp>
    </p:spTree>
    <p:extLst>
      <p:ext uri="{BB962C8B-B14F-4D97-AF65-F5344CB8AC3E}">
        <p14:creationId xmlns:p14="http://schemas.microsoft.com/office/powerpoint/2010/main" val="21067592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6" name="Striped Right Arrow 11285"/>
          <p:cNvSpPr/>
          <p:nvPr/>
        </p:nvSpPr>
        <p:spPr>
          <a:xfrm>
            <a:off x="6189663" y="2508779"/>
            <a:ext cx="642937" cy="1583602"/>
          </a:xfrm>
          <a:prstGeom prst="stripedRightArrow">
            <a:avLst>
              <a:gd name="adj1" fmla="val 70260"/>
              <a:gd name="adj2" fmla="val 647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bwMode="auto">
          <a:xfrm>
            <a:off x="1142993" y="95667"/>
            <a:ext cx="6934200" cy="11235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200" dirty="0">
                <a:solidFill>
                  <a:schemeClr val="tx1"/>
                </a:solidFill>
                <a:latin typeface="+mn-lt"/>
              </a:rPr>
              <a:t>Convergence of Information Resources to Support Holistic AWP</a:t>
            </a:r>
          </a:p>
        </p:txBody>
      </p:sp>
      <p:pic>
        <p:nvPicPr>
          <p:cNvPr id="27" name="Picture 26" descr="Fiatech_Logo_CMYK_WHITE_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000" y="6400800"/>
            <a:ext cx="1066800" cy="219237"/>
          </a:xfrm>
          <a:prstGeom prst="rect">
            <a:avLst/>
          </a:prstGeom>
        </p:spPr>
      </p:pic>
      <p:sp>
        <p:nvSpPr>
          <p:cNvPr id="17" name="TextBox 26"/>
          <p:cNvSpPr txBox="1">
            <a:spLocks noChangeArrowheads="1"/>
          </p:cNvSpPr>
          <p:nvPr/>
        </p:nvSpPr>
        <p:spPr bwMode="auto">
          <a:xfrm>
            <a:off x="228600" y="15240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Engineering</a:t>
            </a:r>
          </a:p>
        </p:txBody>
      </p:sp>
      <p:sp>
        <p:nvSpPr>
          <p:cNvPr id="21" name="TextBox 27"/>
          <p:cNvSpPr txBox="1">
            <a:spLocks noChangeArrowheads="1"/>
          </p:cNvSpPr>
          <p:nvPr/>
        </p:nvSpPr>
        <p:spPr bwMode="auto">
          <a:xfrm>
            <a:off x="228600" y="2010229"/>
            <a:ext cx="1440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Procurement</a:t>
            </a:r>
          </a:p>
        </p:txBody>
      </p:sp>
      <p:grpSp>
        <p:nvGrpSpPr>
          <p:cNvPr id="26" name="Group 49"/>
          <p:cNvGrpSpPr>
            <a:grpSpLocks/>
          </p:cNvGrpSpPr>
          <p:nvPr/>
        </p:nvGrpSpPr>
        <p:grpSpPr bwMode="auto">
          <a:xfrm>
            <a:off x="6985000" y="2550384"/>
            <a:ext cx="1473200" cy="1473928"/>
            <a:chOff x="7169859" y="3126877"/>
            <a:chExt cx="1473179" cy="1473179"/>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859" y="3126877"/>
              <a:ext cx="1015979" cy="10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2259" y="3279277"/>
              <a:ext cx="1015979" cy="10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4659" y="3431677"/>
              <a:ext cx="1015979" cy="10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059" y="3584077"/>
              <a:ext cx="1015979" cy="10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32"/>
          <p:cNvSpPr txBox="1">
            <a:spLocks noChangeArrowheads="1"/>
          </p:cNvSpPr>
          <p:nvPr/>
        </p:nvSpPr>
        <p:spPr bwMode="auto">
          <a:xfrm>
            <a:off x="6705600" y="1871662"/>
            <a:ext cx="213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dirty="0" smtClean="0">
                <a:latin typeface="+mn-lt"/>
              </a:rPr>
              <a:t>Advanced Work Packages (AWP)</a:t>
            </a:r>
            <a:endParaRPr lang="en-US" sz="2000" dirty="0">
              <a:latin typeface="+mn-lt"/>
            </a:endParaRPr>
          </a:p>
        </p:txBody>
      </p:sp>
      <p:sp>
        <p:nvSpPr>
          <p:cNvPr id="33" name="TextBox 36"/>
          <p:cNvSpPr txBox="1">
            <a:spLocks noChangeArrowheads="1"/>
          </p:cNvSpPr>
          <p:nvPr/>
        </p:nvSpPr>
        <p:spPr bwMode="auto">
          <a:xfrm>
            <a:off x="228600" y="2496458"/>
            <a:ext cx="1260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Fabrication</a:t>
            </a:r>
          </a:p>
        </p:txBody>
      </p:sp>
      <p:sp>
        <p:nvSpPr>
          <p:cNvPr id="34" name="TextBox 37"/>
          <p:cNvSpPr txBox="1">
            <a:spLocks noChangeArrowheads="1"/>
          </p:cNvSpPr>
          <p:nvPr/>
        </p:nvSpPr>
        <p:spPr bwMode="auto">
          <a:xfrm>
            <a:off x="228600" y="3950381"/>
            <a:ext cx="1648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Quality Control</a:t>
            </a:r>
          </a:p>
        </p:txBody>
      </p:sp>
      <p:sp>
        <p:nvSpPr>
          <p:cNvPr id="35" name="TextBox 38"/>
          <p:cNvSpPr txBox="1">
            <a:spLocks noChangeArrowheads="1"/>
          </p:cNvSpPr>
          <p:nvPr/>
        </p:nvSpPr>
        <p:spPr bwMode="auto">
          <a:xfrm>
            <a:off x="228600" y="4435022"/>
            <a:ext cx="2292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Completions</a:t>
            </a:r>
          </a:p>
        </p:txBody>
      </p:sp>
      <p:sp>
        <p:nvSpPr>
          <p:cNvPr id="36" name="TextBox 39"/>
          <p:cNvSpPr txBox="1">
            <a:spLocks noChangeArrowheads="1"/>
          </p:cNvSpPr>
          <p:nvPr/>
        </p:nvSpPr>
        <p:spPr bwMode="auto">
          <a:xfrm>
            <a:off x="228600" y="4919662"/>
            <a:ext cx="2252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Project Controls</a:t>
            </a:r>
          </a:p>
        </p:txBody>
      </p:sp>
      <p:sp>
        <p:nvSpPr>
          <p:cNvPr id="37" name="TextBox 40"/>
          <p:cNvSpPr txBox="1">
            <a:spLocks noChangeArrowheads="1"/>
          </p:cNvSpPr>
          <p:nvPr/>
        </p:nvSpPr>
        <p:spPr bwMode="auto">
          <a:xfrm>
            <a:off x="228600" y="3465740"/>
            <a:ext cx="1835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Site Materials </a:t>
            </a:r>
          </a:p>
        </p:txBody>
      </p:sp>
      <p:sp>
        <p:nvSpPr>
          <p:cNvPr id="38" name="Right Arrow 37"/>
          <p:cNvSpPr/>
          <p:nvPr/>
        </p:nvSpPr>
        <p:spPr>
          <a:xfrm>
            <a:off x="5513388" y="3656012"/>
            <a:ext cx="676275" cy="541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9" name="Elbow Connector 38"/>
          <p:cNvCxnSpPr>
            <a:stCxn id="48" idx="6"/>
          </p:cNvCxnSpPr>
          <p:nvPr/>
        </p:nvCxnSpPr>
        <p:spPr>
          <a:xfrm>
            <a:off x="1615606" y="1760367"/>
            <a:ext cx="1819744" cy="656094"/>
          </a:xfrm>
          <a:prstGeom prst="bentConnector3">
            <a:avLst>
              <a:gd name="adj1" fmla="val 74078"/>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409950" y="3281362"/>
            <a:ext cx="133350" cy="133350"/>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3409950" y="4181475"/>
            <a:ext cx="133350" cy="131762"/>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3409950" y="4000500"/>
            <a:ext cx="133350" cy="133350"/>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3409950" y="3821112"/>
            <a:ext cx="133350" cy="133350"/>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3409950" y="3640137"/>
            <a:ext cx="133350" cy="133350"/>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62"/>
          <p:cNvSpPr txBox="1">
            <a:spLocks noChangeArrowheads="1"/>
          </p:cNvSpPr>
          <p:nvPr/>
        </p:nvSpPr>
        <p:spPr bwMode="auto">
          <a:xfrm>
            <a:off x="228600" y="2981099"/>
            <a:ext cx="98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mn-lt"/>
              </a:rPr>
              <a:t>Logistics</a:t>
            </a:r>
          </a:p>
        </p:txBody>
      </p:sp>
      <p:sp>
        <p:nvSpPr>
          <p:cNvPr id="46" name="Oval 45"/>
          <p:cNvSpPr/>
          <p:nvPr/>
        </p:nvSpPr>
        <p:spPr>
          <a:xfrm>
            <a:off x="3409950" y="3460750"/>
            <a:ext cx="133350" cy="133350"/>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1602570" y="2146906"/>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47"/>
          <p:cNvSpPr/>
          <p:nvPr/>
        </p:nvSpPr>
        <p:spPr>
          <a:xfrm>
            <a:off x="1483011" y="1693859"/>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a:xfrm>
            <a:off x="1423134" y="2644245"/>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Oval 49"/>
          <p:cNvSpPr/>
          <p:nvPr/>
        </p:nvSpPr>
        <p:spPr>
          <a:xfrm>
            <a:off x="1204090" y="3135427"/>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1" name="Elbow Connector 50"/>
          <p:cNvCxnSpPr>
            <a:stCxn id="47" idx="6"/>
          </p:cNvCxnSpPr>
          <p:nvPr/>
        </p:nvCxnSpPr>
        <p:spPr>
          <a:xfrm>
            <a:off x="1735165" y="2213414"/>
            <a:ext cx="1700185" cy="404355"/>
          </a:xfrm>
          <a:prstGeom prst="bentConnector3">
            <a:avLst>
              <a:gd name="adj1" fmla="val 59337"/>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9" idx="6"/>
          </p:cNvCxnSpPr>
          <p:nvPr/>
        </p:nvCxnSpPr>
        <p:spPr>
          <a:xfrm>
            <a:off x="1555729" y="2710753"/>
            <a:ext cx="1862159" cy="166008"/>
          </a:xfrm>
          <a:prstGeom prst="bentConnector3">
            <a:avLst>
              <a:gd name="adj1" fmla="val 50000"/>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50" idx="6"/>
          </p:cNvCxnSpPr>
          <p:nvPr/>
        </p:nvCxnSpPr>
        <p:spPr>
          <a:xfrm flipV="1">
            <a:off x="1336685" y="3135427"/>
            <a:ext cx="2098665" cy="66508"/>
          </a:xfrm>
          <a:prstGeom prst="bentConnector3">
            <a:avLst>
              <a:gd name="adj1" fmla="val 27609"/>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55" idx="6"/>
          </p:cNvCxnSpPr>
          <p:nvPr/>
        </p:nvCxnSpPr>
        <p:spPr>
          <a:xfrm flipV="1">
            <a:off x="1801462" y="3414712"/>
            <a:ext cx="1608488" cy="290302"/>
          </a:xfrm>
          <a:prstGeom prst="bentConnector3">
            <a:avLst>
              <a:gd name="adj1" fmla="val 27103"/>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1668867" y="3638506"/>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a:xfrm>
            <a:off x="1801462" y="4092381"/>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1570391" y="4602252"/>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a:xfrm>
            <a:off x="1867759" y="5065158"/>
            <a:ext cx="132595" cy="133015"/>
          </a:xfrm>
          <a:prstGeom prst="ellipse">
            <a:avLst/>
          </a:prstGeom>
          <a:gradFill flip="none" rotWithShape="1">
            <a:gsLst>
              <a:gs pos="0">
                <a:schemeClr val="tx2">
                  <a:lumMod val="20000"/>
                  <a:lumOff val="80000"/>
                </a:schemeClr>
              </a:gs>
              <a:gs pos="50000">
                <a:schemeClr val="tx2">
                  <a:lumMod val="60000"/>
                  <a:lumOff val="40000"/>
                </a:schemeClr>
              </a:gs>
              <a:gs pos="100000">
                <a:schemeClr val="accent1">
                  <a:lumMod val="75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9" name="Elbow Connector 58"/>
          <p:cNvCxnSpPr>
            <a:stCxn id="56" idx="6"/>
            <a:endCxn id="44" idx="2"/>
          </p:cNvCxnSpPr>
          <p:nvPr/>
        </p:nvCxnSpPr>
        <p:spPr>
          <a:xfrm flipV="1">
            <a:off x="1934057" y="3706812"/>
            <a:ext cx="1475893" cy="452077"/>
          </a:xfrm>
          <a:prstGeom prst="bentConnector3">
            <a:avLst>
              <a:gd name="adj1" fmla="val 35802"/>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57" idx="6"/>
          </p:cNvCxnSpPr>
          <p:nvPr/>
        </p:nvCxnSpPr>
        <p:spPr>
          <a:xfrm flipV="1">
            <a:off x="1702986" y="3950381"/>
            <a:ext cx="1716086" cy="718379"/>
          </a:xfrm>
          <a:prstGeom prst="bentConnector3">
            <a:avLst>
              <a:gd name="adj1" fmla="val 60730"/>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8" idx="6"/>
          </p:cNvCxnSpPr>
          <p:nvPr/>
        </p:nvCxnSpPr>
        <p:spPr>
          <a:xfrm flipV="1">
            <a:off x="2000354" y="4181475"/>
            <a:ext cx="1434996" cy="950191"/>
          </a:xfrm>
          <a:prstGeom prst="bentConnector3">
            <a:avLst>
              <a:gd name="adj1" fmla="val 71683"/>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43"/>
          <p:cNvSpPr txBox="1">
            <a:spLocks noChangeArrowheads="1"/>
          </p:cNvSpPr>
          <p:nvPr/>
        </p:nvSpPr>
        <p:spPr bwMode="auto">
          <a:xfrm>
            <a:off x="3374590" y="1439020"/>
            <a:ext cx="2854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dirty="0">
                <a:latin typeface="+mn-lt"/>
              </a:rPr>
              <a:t>Virtual Construction </a:t>
            </a:r>
            <a:r>
              <a:rPr lang="en-US" sz="2000" dirty="0" smtClean="0">
                <a:latin typeface="+mn-lt"/>
              </a:rPr>
              <a:t>Modeling Tools </a:t>
            </a:r>
            <a:endParaRPr lang="en-US" sz="2000" dirty="0">
              <a:latin typeface="+mn-lt"/>
            </a:endParaRPr>
          </a:p>
        </p:txBody>
      </p:sp>
      <p:grpSp>
        <p:nvGrpSpPr>
          <p:cNvPr id="63" name="Group 47"/>
          <p:cNvGrpSpPr>
            <a:grpSpLocks/>
          </p:cNvGrpSpPr>
          <p:nvPr/>
        </p:nvGrpSpPr>
        <p:grpSpPr bwMode="auto">
          <a:xfrm>
            <a:off x="3417888" y="2279064"/>
            <a:ext cx="2855190" cy="2081798"/>
            <a:chOff x="4173165" y="3048126"/>
            <a:chExt cx="1948801" cy="1421570"/>
          </a:xfrm>
        </p:grpSpPr>
        <p:sp>
          <p:nvSpPr>
            <p:cNvPr id="64" name="Rectangle 63"/>
            <p:cNvSpPr/>
            <p:nvPr/>
          </p:nvSpPr>
          <p:spPr>
            <a:xfrm>
              <a:off x="4173165" y="3048711"/>
              <a:ext cx="1948801" cy="1420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973" y="3079463"/>
              <a:ext cx="1917632" cy="1345263"/>
            </a:xfrm>
            <a:prstGeom prst="rect">
              <a:avLst/>
            </a:prstGeom>
            <a:noFill/>
            <a:ln>
              <a:noFill/>
            </a:ln>
            <a:effectLst>
              <a:outerShdw dist="35921" dir="2700000" algn="ctr" rotWithShape="0">
                <a:schemeClr val="bg2"/>
              </a:outerShdw>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6" name="TextBox 65"/>
          <p:cNvSpPr txBox="1"/>
          <p:nvPr/>
        </p:nvSpPr>
        <p:spPr>
          <a:xfrm>
            <a:off x="5821362" y="4462462"/>
            <a:ext cx="3017838" cy="1754327"/>
          </a:xfrm>
          <a:prstGeom prst="rect">
            <a:avLst/>
          </a:prstGeom>
          <a:noFill/>
        </p:spPr>
        <p:txBody>
          <a:bodyPr>
            <a:spAutoFit/>
          </a:bodyPr>
          <a:lstStyle/>
          <a:p>
            <a:pPr marL="174625" indent="-174625">
              <a:buFont typeface="Arial" pitchFamily="34" charset="0"/>
              <a:buChar char="•"/>
              <a:defRPr/>
            </a:pPr>
            <a:r>
              <a:rPr lang="en-US" dirty="0">
                <a:ea typeface="+mn-ea"/>
              </a:rPr>
              <a:t>Construction Work Packages</a:t>
            </a:r>
          </a:p>
          <a:p>
            <a:pPr marL="174625" indent="-174625">
              <a:buFont typeface="Arial" pitchFamily="34" charset="0"/>
              <a:buChar char="•"/>
              <a:defRPr/>
            </a:pPr>
            <a:r>
              <a:rPr lang="en-US" dirty="0">
                <a:ea typeface="+mn-ea"/>
              </a:rPr>
              <a:t>Installation Work Packages </a:t>
            </a:r>
          </a:p>
          <a:p>
            <a:pPr marL="174625" indent="-174625">
              <a:buFont typeface="Arial" pitchFamily="34" charset="0"/>
              <a:buChar char="•"/>
              <a:defRPr/>
            </a:pPr>
            <a:r>
              <a:rPr lang="en-US" dirty="0">
                <a:ea typeface="+mn-ea"/>
              </a:rPr>
              <a:t>Module Work Packages</a:t>
            </a:r>
          </a:p>
          <a:p>
            <a:pPr marL="174625" indent="-174625">
              <a:buFont typeface="Arial" pitchFamily="34" charset="0"/>
              <a:buChar char="•"/>
              <a:defRPr/>
            </a:pPr>
            <a:r>
              <a:rPr lang="en-US" dirty="0">
                <a:ea typeface="+mn-ea"/>
              </a:rPr>
              <a:t>Pipe Test Packs </a:t>
            </a:r>
          </a:p>
          <a:p>
            <a:pPr marL="174625" indent="-174625">
              <a:buFont typeface="Arial" pitchFamily="34" charset="0"/>
              <a:buChar char="•"/>
              <a:defRPr/>
            </a:pPr>
            <a:r>
              <a:rPr lang="en-US" dirty="0">
                <a:ea typeface="+mn-ea"/>
              </a:rPr>
              <a:t>System Turnover Packages</a:t>
            </a:r>
          </a:p>
          <a:p>
            <a:pPr>
              <a:defRPr/>
            </a:pPr>
            <a:r>
              <a:rPr lang="en-US" dirty="0">
                <a:ea typeface="+mn-ea"/>
              </a:rPr>
              <a:t> </a:t>
            </a:r>
          </a:p>
        </p:txBody>
      </p:sp>
      <p:sp>
        <p:nvSpPr>
          <p:cNvPr id="67" name="TextBox 66"/>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9234244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81000" y="228600"/>
            <a:ext cx="8229600" cy="1143000"/>
          </a:xfrm>
        </p:spPr>
        <p:txBody>
          <a:bodyPr/>
          <a:lstStyle/>
          <a:p>
            <a:r>
              <a:rPr lang="en-US" b="1" dirty="0" smtClean="0">
                <a:solidFill>
                  <a:srgbClr val="FFFF00"/>
                </a:solidFill>
              </a:rPr>
              <a:t>AWP – Benefits  </a:t>
            </a:r>
          </a:p>
        </p:txBody>
      </p:sp>
      <p:sp>
        <p:nvSpPr>
          <p:cNvPr id="23554" name="Rectangle 3"/>
          <p:cNvSpPr txBox="1">
            <a:spLocks/>
          </p:cNvSpPr>
          <p:nvPr/>
        </p:nvSpPr>
        <p:spPr bwMode="auto">
          <a:xfrm>
            <a:off x="152400" y="3392488"/>
            <a:ext cx="880554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sz="2800" dirty="0">
                <a:latin typeface="Calibri" pitchFamily="34" charset="0"/>
              </a:rPr>
              <a:t>Seeing up to </a:t>
            </a:r>
            <a:r>
              <a:rPr lang="en-US" sz="3600" b="1" dirty="0">
                <a:solidFill>
                  <a:srgbClr val="FFFF00"/>
                </a:solidFill>
                <a:latin typeface="Calibri" pitchFamily="34" charset="0"/>
              </a:rPr>
              <a:t>25% productivity improvement.</a:t>
            </a:r>
          </a:p>
          <a:p>
            <a:pPr eaLnBrk="1" hangingPunct="1">
              <a:spcBef>
                <a:spcPct val="20000"/>
              </a:spcBef>
              <a:buFont typeface="Arial" pitchFamily="34" charset="0"/>
              <a:buChar char="•"/>
            </a:pPr>
            <a:r>
              <a:rPr lang="en-US" sz="2800" dirty="0">
                <a:latin typeface="Calibri" pitchFamily="34" charset="0"/>
              </a:rPr>
              <a:t>Achieving </a:t>
            </a:r>
            <a:r>
              <a:rPr lang="en-US" sz="3200" b="1" dirty="0">
                <a:solidFill>
                  <a:srgbClr val="FFFF00"/>
                </a:solidFill>
                <a:latin typeface="Calibri" pitchFamily="34" charset="0"/>
              </a:rPr>
              <a:t>4-10% decrease of Total Installed Cost</a:t>
            </a:r>
            <a:r>
              <a:rPr lang="en-US" sz="2800" dirty="0">
                <a:latin typeface="Calibri" pitchFamily="34" charset="0"/>
              </a:rPr>
              <a:t>.</a:t>
            </a:r>
          </a:p>
          <a:p>
            <a:pPr eaLnBrk="1" hangingPunct="1">
              <a:spcBef>
                <a:spcPct val="20000"/>
              </a:spcBef>
              <a:buFont typeface="Arial" pitchFamily="34" charset="0"/>
              <a:buChar char="•"/>
            </a:pPr>
            <a:r>
              <a:rPr lang="en-US" sz="2800" dirty="0">
                <a:latin typeface="Calibri" pitchFamily="34" charset="0"/>
              </a:rPr>
              <a:t>Increased productivity </a:t>
            </a:r>
            <a:r>
              <a:rPr lang="en-US" sz="3200" b="1" dirty="0">
                <a:solidFill>
                  <a:srgbClr val="FFFF00"/>
                </a:solidFill>
                <a:latin typeface="Calibri" pitchFamily="34" charset="0"/>
              </a:rPr>
              <a:t>improves safety, cost, schedule, and quality.</a:t>
            </a:r>
          </a:p>
        </p:txBody>
      </p:sp>
      <p:sp>
        <p:nvSpPr>
          <p:cNvPr id="23555" name="Rectangle 1"/>
          <p:cNvSpPr>
            <a:spLocks noChangeArrowheads="1"/>
          </p:cNvSpPr>
          <p:nvPr/>
        </p:nvSpPr>
        <p:spPr bwMode="auto">
          <a:xfrm>
            <a:off x="304800" y="4351338"/>
            <a:ext cx="838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3200" b="1"/>
          </a:p>
        </p:txBody>
      </p:sp>
      <p:sp>
        <p:nvSpPr>
          <p:cNvPr id="5" name="Title 1"/>
          <p:cNvSpPr txBox="1">
            <a:spLocks/>
          </p:cNvSpPr>
          <p:nvPr/>
        </p:nvSpPr>
        <p:spPr bwMode="auto">
          <a:xfrm>
            <a:off x="457200" y="1371600"/>
            <a:ext cx="7729538" cy="1752600"/>
          </a:xfrm>
          <a:prstGeom prst="rect">
            <a:avLst/>
          </a:prstGeom>
          <a:solidFill>
            <a:schemeClr val="accent2">
              <a:lumMod val="40000"/>
              <a:lumOff val="60000"/>
            </a:schemeClr>
          </a:solidFill>
          <a:ln w="9525">
            <a:solidFill>
              <a:srgbClr val="000000"/>
            </a:solidFill>
            <a:miter lim="800000"/>
            <a:headEnd/>
            <a:tailEnd/>
          </a:ln>
          <a:effectLst>
            <a:outerShdw blurRad="50800" dist="38100" dir="2700000" algn="tl" rotWithShape="0">
              <a:srgbClr val="808080">
                <a:alpha val="39998"/>
              </a:srgbClr>
            </a:outerShdw>
          </a:effectLst>
        </p:spPr>
        <p:txBody>
          <a:bodyPr anchor="ctr"/>
          <a:lstStyle>
            <a:lvl1pPr algn="ctr" rtl="0" eaLnBrk="0" fontAlgn="base" hangingPunct="0">
              <a:spcBef>
                <a:spcPct val="0"/>
              </a:spcBef>
              <a:spcAft>
                <a:spcPct val="0"/>
              </a:spcAft>
              <a:defRPr sz="4000" kern="1200" baseline="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Calibri" pitchFamily="34" charset="0"/>
              </a:defRPr>
            </a:lvl6pPr>
            <a:lvl7pPr marL="914400" algn="ctr" rtl="0" fontAlgn="base">
              <a:spcBef>
                <a:spcPct val="0"/>
              </a:spcBef>
              <a:spcAft>
                <a:spcPct val="0"/>
              </a:spcAft>
              <a:defRPr sz="4000">
                <a:solidFill>
                  <a:schemeClr val="tx1"/>
                </a:solidFill>
                <a:latin typeface="Calibri" pitchFamily="34" charset="0"/>
              </a:defRPr>
            </a:lvl7pPr>
            <a:lvl8pPr marL="1371600" algn="ctr" rtl="0" fontAlgn="base">
              <a:spcBef>
                <a:spcPct val="0"/>
              </a:spcBef>
              <a:spcAft>
                <a:spcPct val="0"/>
              </a:spcAft>
              <a:defRPr sz="4000">
                <a:solidFill>
                  <a:schemeClr val="tx1"/>
                </a:solidFill>
                <a:latin typeface="Calibri" pitchFamily="34" charset="0"/>
              </a:defRPr>
            </a:lvl8pPr>
            <a:lvl9pPr marL="1828800" algn="ctr" rtl="0" fontAlgn="base">
              <a:spcBef>
                <a:spcPct val="0"/>
              </a:spcBef>
              <a:spcAft>
                <a:spcPct val="0"/>
              </a:spcAft>
              <a:defRPr sz="4000">
                <a:solidFill>
                  <a:schemeClr val="tx1"/>
                </a:solidFill>
                <a:latin typeface="Calibri" pitchFamily="34" charset="0"/>
              </a:defRPr>
            </a:lvl9pPr>
          </a:lstStyle>
          <a:p>
            <a:pPr lvl="1">
              <a:defRPr/>
            </a:pPr>
            <a:r>
              <a:rPr lang="en-US" sz="3600" b="1" dirty="0">
                <a:solidFill>
                  <a:srgbClr val="002060"/>
                </a:solidFill>
                <a:ea typeface="+mn-ea"/>
                <a:cs typeface="Arial" charset="0"/>
              </a:rPr>
              <a:t>Improved labor productivity means improved, more predictable performance</a:t>
            </a:r>
            <a:r>
              <a:rPr lang="en-US" sz="3600" b="1" dirty="0" smtClean="0">
                <a:solidFill>
                  <a:srgbClr val="002060"/>
                </a:solidFill>
                <a:ea typeface="+mn-ea"/>
                <a:cs typeface="Arial" charset="0"/>
              </a:rPr>
              <a:t>.</a:t>
            </a:r>
            <a:endParaRPr lang="en-US" sz="3600" b="1" dirty="0">
              <a:solidFill>
                <a:srgbClr val="002060"/>
              </a:solidFill>
              <a:ea typeface="+mn-ea"/>
              <a:cs typeface="Arial" charset="0"/>
            </a:endParaRPr>
          </a:p>
        </p:txBody>
      </p:sp>
      <p:sp>
        <p:nvSpPr>
          <p:cNvPr id="6" name="TextBox 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4218766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2917825" y="2101850"/>
            <a:ext cx="2984500" cy="742950"/>
          </a:xfrm>
          <a:prstGeom prst="rect">
            <a:avLst/>
          </a:prstGeom>
          <a:noFill/>
          <a:ln>
            <a:miter lim="800000"/>
            <a:headEnd/>
            <a:tailEnd/>
          </a:ln>
        </p:spPr>
        <p:txBody>
          <a:bodyPr/>
          <a:lstStyle/>
          <a:p>
            <a:pPr algn="ctr" eaLnBrk="0" fontAlgn="base" hangingPunct="0">
              <a:spcBef>
                <a:spcPct val="0"/>
              </a:spcBef>
              <a:spcAft>
                <a:spcPct val="0"/>
              </a:spcAft>
              <a:defRPr/>
            </a:pPr>
            <a:r>
              <a:rPr lang="en-US" sz="3200" b="1" kern="0" dirty="0">
                <a:solidFill>
                  <a:srgbClr val="3333CC">
                    <a:lumMod val="75000"/>
                  </a:srgbClr>
                </a:solidFill>
              </a:rPr>
              <a:t>DO NOT IGNORE the IMPACT of CHANGE</a:t>
            </a:r>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31859751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FF00"/>
                </a:solidFill>
              </a:rPr>
              <a:t>RETHINK  SUMMARY</a:t>
            </a:r>
            <a:endParaRPr lang="en-US" sz="5400" b="1" dirty="0">
              <a:solidFill>
                <a:srgbClr val="FFFF00"/>
              </a:solidFill>
            </a:endParaRPr>
          </a:p>
        </p:txBody>
      </p:sp>
      <p:sp>
        <p:nvSpPr>
          <p:cNvPr id="3" name="Content Placeholder 2"/>
          <p:cNvSpPr>
            <a:spLocks noGrp="1"/>
          </p:cNvSpPr>
          <p:nvPr>
            <p:ph idx="1"/>
          </p:nvPr>
        </p:nvSpPr>
        <p:spPr>
          <a:xfrm>
            <a:off x="457200" y="1600200"/>
            <a:ext cx="7467600" cy="4800600"/>
          </a:xfrm>
        </p:spPr>
        <p:txBody>
          <a:bodyPr>
            <a:normAutofit lnSpcReduction="10000"/>
          </a:bodyPr>
          <a:lstStyle/>
          <a:p>
            <a:r>
              <a:rPr lang="en-US" dirty="0" smtClean="0"/>
              <a:t>Exchange of Information</a:t>
            </a:r>
          </a:p>
          <a:p>
            <a:r>
              <a:rPr lang="en-US" dirty="0" smtClean="0"/>
              <a:t>SPEED of Project Delivery</a:t>
            </a:r>
          </a:p>
          <a:p>
            <a:r>
              <a:rPr lang="en-US" dirty="0" smtClean="0"/>
              <a:t>Discipline Roles &amp; Responsibilities</a:t>
            </a:r>
          </a:p>
          <a:p>
            <a:r>
              <a:rPr lang="en-US" dirty="0" smtClean="0"/>
              <a:t>How we use Automation</a:t>
            </a:r>
          </a:p>
          <a:p>
            <a:r>
              <a:rPr lang="en-US" dirty="0" smtClean="0"/>
              <a:t>How we BUY Stuff</a:t>
            </a:r>
          </a:p>
          <a:p>
            <a:r>
              <a:rPr lang="en-US" dirty="0" smtClean="0"/>
              <a:t>How we build things</a:t>
            </a:r>
          </a:p>
          <a:p>
            <a:r>
              <a:rPr lang="en-US" dirty="0" smtClean="0"/>
              <a:t>Document Management &amp; Handover</a:t>
            </a:r>
          </a:p>
          <a:p>
            <a:r>
              <a:rPr lang="en-US" dirty="0" smtClean="0"/>
              <a:t>Construction Assembly Instructions</a:t>
            </a:r>
          </a:p>
          <a:p>
            <a:r>
              <a:rPr lang="en-US" dirty="0" smtClean="0"/>
              <a:t>Work Packaging to increase productivity</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1618866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81000" y="228600"/>
            <a:ext cx="8229600" cy="1143000"/>
          </a:xfrm>
        </p:spPr>
        <p:txBody>
          <a:bodyPr/>
          <a:lstStyle/>
          <a:p>
            <a:r>
              <a:rPr lang="en-US" dirty="0" smtClean="0"/>
              <a:t>AWP – Related Initiatives</a:t>
            </a:r>
          </a:p>
        </p:txBody>
      </p:sp>
      <p:sp>
        <p:nvSpPr>
          <p:cNvPr id="19458" name="TextBox 4"/>
          <p:cNvSpPr txBox="1">
            <a:spLocks noChangeArrowheads="1"/>
          </p:cNvSpPr>
          <p:nvPr/>
        </p:nvSpPr>
        <p:spPr bwMode="auto">
          <a:xfrm>
            <a:off x="2795588" y="1425575"/>
            <a:ext cx="10262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b="1" dirty="0"/>
              <a:t>RT </a:t>
            </a:r>
            <a:r>
              <a:rPr lang="en-US" sz="2000" b="1" dirty="0" smtClean="0"/>
              <a:t>272</a:t>
            </a:r>
          </a:p>
          <a:p>
            <a:pPr eaLnBrk="1" hangingPunct="1"/>
            <a:r>
              <a:rPr lang="en-US" sz="2000" b="1" dirty="0" smtClean="0"/>
              <a:t>RT 263</a:t>
            </a:r>
            <a:endParaRPr lang="en-US" sz="2000" b="1" dirty="0"/>
          </a:p>
        </p:txBody>
      </p:sp>
      <p:sp>
        <p:nvSpPr>
          <p:cNvPr id="19459" name="TextBox 7"/>
          <p:cNvSpPr txBox="1">
            <a:spLocks noChangeArrowheads="1"/>
          </p:cNvSpPr>
          <p:nvPr/>
        </p:nvSpPr>
        <p:spPr bwMode="auto">
          <a:xfrm>
            <a:off x="3319463" y="3552825"/>
            <a:ext cx="132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a:t>4D/5D BIM</a:t>
            </a:r>
          </a:p>
        </p:txBody>
      </p:sp>
      <p:sp>
        <p:nvSpPr>
          <p:cNvPr id="19460" name="Rectangle 1"/>
          <p:cNvSpPr>
            <a:spLocks noChangeArrowheads="1"/>
          </p:cNvSpPr>
          <p:nvPr/>
        </p:nvSpPr>
        <p:spPr bwMode="auto">
          <a:xfrm>
            <a:off x="2646363" y="2874963"/>
            <a:ext cx="647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2"/>
              </a:rPr>
              <a:t>http://www.coaa.ab.ca/Productivity/WorkFacePlanning.aspx</a:t>
            </a:r>
            <a:endParaRPr lang="en-US"/>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438400"/>
            <a:ext cx="21605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3989388" y="1365250"/>
            <a:ext cx="66151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4"/>
              </a:rPr>
              <a:t>https://www.construction-institute.org/scriptcontent/rt272.cfm?section=res</a:t>
            </a:r>
            <a:endParaRPr lang="en-US"/>
          </a:p>
          <a:p>
            <a:endParaRPr lang="en-US"/>
          </a:p>
        </p:txBody>
      </p:sp>
      <p:pic>
        <p:nvPicPr>
          <p:cNvPr id="1946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613" y="1295400"/>
            <a:ext cx="26939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4"/>
          <p:cNvSpPr txBox="1">
            <a:spLocks noChangeArrowheads="1"/>
          </p:cNvSpPr>
          <p:nvPr/>
        </p:nvSpPr>
        <p:spPr bwMode="auto">
          <a:xfrm>
            <a:off x="2681288" y="2438400"/>
            <a:ext cx="4395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b="1"/>
              <a:t>Workface Planning – Best Practice</a:t>
            </a:r>
          </a:p>
        </p:txBody>
      </p:sp>
      <p:pic>
        <p:nvPicPr>
          <p:cNvPr id="1946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 y="3552825"/>
            <a:ext cx="10747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6"/>
          <p:cNvSpPr>
            <a:spLocks noChangeArrowheads="1"/>
          </p:cNvSpPr>
          <p:nvPr/>
        </p:nvSpPr>
        <p:spPr bwMode="auto">
          <a:xfrm>
            <a:off x="3328988" y="3914775"/>
            <a:ext cx="286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7"/>
              </a:rPr>
              <a:t>http://www.5d-initiative.eu/</a:t>
            </a:r>
            <a:endParaRPr lang="en-US"/>
          </a:p>
          <a:p>
            <a:endParaRPr lang="en-US"/>
          </a:p>
        </p:txBody>
      </p:sp>
      <p:sp>
        <p:nvSpPr>
          <p:cNvPr id="19467" name="Rectangle 7"/>
          <p:cNvSpPr>
            <a:spLocks noChangeArrowheads="1"/>
          </p:cNvSpPr>
          <p:nvPr/>
        </p:nvSpPr>
        <p:spPr bwMode="auto">
          <a:xfrm>
            <a:off x="3328988" y="4371975"/>
            <a:ext cx="3929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8"/>
              </a:rPr>
              <a:t>http://www.buildingsmartalliance.org/</a:t>
            </a:r>
            <a:endParaRPr lang="en-US"/>
          </a:p>
          <a:p>
            <a:endParaRPr lang="en-US"/>
          </a:p>
        </p:txBody>
      </p:sp>
      <p:pic>
        <p:nvPicPr>
          <p:cNvPr id="19468"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900" y="4451350"/>
            <a:ext cx="2713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84709" y="5322090"/>
            <a:ext cx="4572000" cy="923330"/>
          </a:xfrm>
          <a:prstGeom prst="rect">
            <a:avLst/>
          </a:prstGeom>
        </p:spPr>
        <p:txBody>
          <a:bodyPr>
            <a:spAutoFit/>
          </a:bodyPr>
          <a:lstStyle/>
          <a:p>
            <a:r>
              <a:rPr lang="en-US" dirty="0" smtClean="0"/>
              <a:t>WORKFACE PLANNING</a:t>
            </a:r>
          </a:p>
          <a:p>
            <a:r>
              <a:rPr lang="en-US" dirty="0" smtClean="0"/>
              <a:t>Expediting </a:t>
            </a:r>
            <a:r>
              <a:rPr lang="en-US" dirty="0"/>
              <a:t>Equipment &amp; Material Selection and Acquisition (EMSA)</a:t>
            </a:r>
          </a:p>
        </p:txBody>
      </p:sp>
      <p:pic>
        <p:nvPicPr>
          <p:cNvPr id="1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5562600"/>
            <a:ext cx="2628900" cy="6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28777680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9C4924-BFC9-408E-ABE9-933A05948885}" type="slidenum">
              <a:rPr lang="en-US" smtClean="0">
                <a:solidFill>
                  <a:srgbClr val="ABB4A2"/>
                </a:solidFill>
              </a:rPr>
              <a:pPr eaLnBrk="1" hangingPunct="1"/>
              <a:t>65</a:t>
            </a:fld>
            <a:endParaRPr lang="en-US" smtClean="0">
              <a:solidFill>
                <a:srgbClr val="ABB4A2"/>
              </a:solidFill>
            </a:endParaRPr>
          </a:p>
        </p:txBody>
      </p:sp>
      <p:pic>
        <p:nvPicPr>
          <p:cNvPr id="31747" name="Picture 2" descr="http://partners.tfmx.com/logos/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2098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guist b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487362"/>
            <a:ext cx="57912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1000" y="4648200"/>
            <a:ext cx="8382000" cy="1384300"/>
          </a:xfrm>
          <a:prstGeom prst="rect">
            <a:avLst/>
          </a:prstGeom>
          <a:noFill/>
        </p:spPr>
        <p:txBody>
          <a:bodyPr>
            <a:spAutoFit/>
          </a:bodyPr>
          <a:lstStyle/>
          <a:p>
            <a:pPr algn="ctr">
              <a:defRPr/>
            </a:pPr>
            <a:r>
              <a:rPr lang="en-US" sz="4000" b="1" dirty="0"/>
              <a:t>We need </a:t>
            </a:r>
          </a:p>
          <a:p>
            <a:pPr algn="ctr">
              <a:defRPr/>
            </a:pPr>
            <a:r>
              <a:rPr lang="en-US" sz="4400" b="1" dirty="0">
                <a:solidFill>
                  <a:srgbClr val="FFFF00"/>
                </a:solidFill>
                <a:latin typeface="Arial Black" pitchFamily="34" charset="0"/>
              </a:rPr>
              <a:t>THIBODEAUX THINKERS</a:t>
            </a:r>
          </a:p>
        </p:txBody>
      </p:sp>
      <p:sp>
        <p:nvSpPr>
          <p:cNvPr id="6" name="TextBox 5"/>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426080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57400" y="-76200"/>
            <a:ext cx="4724400" cy="7099508"/>
            <a:chOff x="2057400" y="-76200"/>
            <a:chExt cx="4724400" cy="7099508"/>
          </a:xfrm>
        </p:grpSpPr>
        <p:pic>
          <p:nvPicPr>
            <p:cNvPr id="25602" name="Picture 2" descr="Children supporting girl on ladder reaching for rope Stock Photo - Royalty-Freenull, Code: 619-028292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
              <a:ext cx="4724400" cy="70995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2971800"/>
              <a:ext cx="3886200" cy="707886"/>
            </a:xfrm>
            <a:prstGeom prst="rect">
              <a:avLst/>
            </a:prstGeom>
            <a:solidFill>
              <a:schemeClr val="accent6">
                <a:lumMod val="50000"/>
              </a:schemeClr>
            </a:solidFill>
          </p:spPr>
          <p:txBody>
            <a:bodyPr wrap="square" rtlCol="0">
              <a:spAutoFit/>
            </a:bodyPr>
            <a:lstStyle/>
            <a:p>
              <a:pPr algn="ctr"/>
              <a:r>
                <a:rPr lang="en-US" sz="2000" dirty="0" smtClean="0"/>
                <a:t>SUPPORT THOSE WHO REACH FOR THE BANANAS</a:t>
              </a:r>
              <a:endParaRPr lang="en-US" sz="2000" dirty="0"/>
            </a:p>
          </p:txBody>
        </p:sp>
      </p:grpSp>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457200"/>
            <a:ext cx="620591"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
        <p:nvSpPr>
          <p:cNvPr id="6" name="TextBox 5"/>
          <p:cNvSpPr txBox="1"/>
          <p:nvPr/>
        </p:nvSpPr>
        <p:spPr>
          <a:xfrm>
            <a:off x="304800" y="990600"/>
            <a:ext cx="8915400" cy="830997"/>
          </a:xfrm>
          <a:prstGeom prst="rect">
            <a:avLst/>
          </a:prstGeom>
          <a:noFill/>
        </p:spPr>
        <p:txBody>
          <a:bodyPr wrap="square" rtlCol="0">
            <a:spAutoFit/>
          </a:bodyPr>
          <a:lstStyle/>
          <a:p>
            <a:r>
              <a:rPr lang="en-US" sz="2400" b="1" dirty="0" smtClean="0"/>
              <a:t>PAUL HARVEY&lt;</a:t>
            </a:r>
          </a:p>
          <a:p>
            <a:r>
              <a:rPr lang="en-US" sz="2400" b="1" dirty="0" smtClean="0"/>
              <a:t>And now for the </a:t>
            </a:r>
            <a:r>
              <a:rPr lang="en-US" sz="2400" b="1" dirty="0" err="1" smtClean="0"/>
              <a:t>RRRRRRest</a:t>
            </a:r>
            <a:r>
              <a:rPr lang="en-US" sz="2400" b="1" dirty="0" smtClean="0"/>
              <a:t>                               of the story</a:t>
            </a:r>
            <a:r>
              <a:rPr lang="en-US" dirty="0" smtClean="0"/>
              <a:t>.</a:t>
            </a:r>
            <a:endParaRPr lang="en-US" dirty="0"/>
          </a:p>
        </p:txBody>
      </p:sp>
    </p:spTree>
    <p:extLst>
      <p:ext uri="{BB962C8B-B14F-4D97-AF65-F5344CB8AC3E}">
        <p14:creationId xmlns:p14="http://schemas.microsoft.com/office/powerpoint/2010/main" val="31195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3"/>
          <p:cNvSpPr>
            <a:spLocks noGrp="1"/>
          </p:cNvSpPr>
          <p:nvPr>
            <p:ph type="body" sz="quarter" idx="10"/>
          </p:nvPr>
        </p:nvSpPr>
        <p:spPr bwMode="auto">
          <a:xfrm>
            <a:off x="228600" y="1789641"/>
            <a:ext cx="47244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342900" indent="-285750">
              <a:spcBef>
                <a:spcPct val="0"/>
              </a:spcBef>
              <a:spcAft>
                <a:spcPts val="800"/>
              </a:spcAft>
              <a:buSzPct val="170000"/>
              <a:buFont typeface="Arial" charset="0"/>
              <a:buChar char="•"/>
            </a:pPr>
            <a:r>
              <a:rPr lang="en-US" sz="1800" dirty="0">
                <a:solidFill>
                  <a:srgbClr val="0B344C"/>
                </a:solidFill>
                <a:latin typeface="+mn-lt"/>
              </a:rPr>
              <a:t>Scenario</a:t>
            </a:r>
            <a:r>
              <a:rPr lang="en-US" sz="1800" dirty="0" smtClean="0">
                <a:solidFill>
                  <a:srgbClr val="0B344C"/>
                </a:solidFill>
                <a:latin typeface="+mn-lt"/>
              </a:rPr>
              <a:t>-Based </a:t>
            </a:r>
            <a:r>
              <a:rPr lang="en-US" sz="1800" dirty="0">
                <a:solidFill>
                  <a:srgbClr val="0B344C"/>
                </a:solidFill>
                <a:latin typeface="+mn-lt"/>
              </a:rPr>
              <a:t>Project Planning</a:t>
            </a:r>
          </a:p>
          <a:p>
            <a:pPr marL="342900" indent="-285750">
              <a:spcBef>
                <a:spcPct val="0"/>
              </a:spcBef>
              <a:spcAft>
                <a:spcPts val="800"/>
              </a:spcAft>
              <a:buSzPct val="170000"/>
              <a:buFont typeface="Arial" charset="0"/>
              <a:buChar char="•"/>
            </a:pPr>
            <a:r>
              <a:rPr lang="en-US" sz="1800" dirty="0">
                <a:solidFill>
                  <a:srgbClr val="0B344C"/>
                </a:solidFill>
                <a:latin typeface="+mn-lt"/>
              </a:rPr>
              <a:t>Automated Design</a:t>
            </a:r>
          </a:p>
          <a:p>
            <a:pPr marL="342900" indent="-285750">
              <a:spcBef>
                <a:spcPct val="0"/>
              </a:spcBef>
              <a:spcAft>
                <a:spcPts val="800"/>
              </a:spcAft>
              <a:buSzPct val="170000"/>
              <a:buFont typeface="Arial" charset="0"/>
              <a:buChar char="•"/>
            </a:pPr>
            <a:r>
              <a:rPr lang="en-US" sz="1800" dirty="0">
                <a:solidFill>
                  <a:srgbClr val="0B344C"/>
                </a:solidFill>
                <a:latin typeface="+mn-lt"/>
              </a:rPr>
              <a:t>Integrated Automated &amp; Procurement Supply Network</a:t>
            </a:r>
          </a:p>
          <a:p>
            <a:pPr marL="342900" indent="-285750">
              <a:spcBef>
                <a:spcPct val="0"/>
              </a:spcBef>
              <a:spcAft>
                <a:spcPts val="800"/>
              </a:spcAft>
              <a:buSzPct val="170000"/>
              <a:buFont typeface="Arial" charset="0"/>
              <a:buChar char="•"/>
            </a:pPr>
            <a:r>
              <a:rPr lang="en-US" sz="1800" dirty="0">
                <a:solidFill>
                  <a:srgbClr val="0B344C"/>
                </a:solidFill>
                <a:latin typeface="+mn-lt"/>
              </a:rPr>
              <a:t>Intelligent &amp; Automated Construction Job Site</a:t>
            </a:r>
          </a:p>
          <a:p>
            <a:pPr marL="342900" indent="-285750">
              <a:spcBef>
                <a:spcPct val="0"/>
              </a:spcBef>
              <a:spcAft>
                <a:spcPts val="800"/>
              </a:spcAft>
              <a:buSzPct val="170000"/>
              <a:buFont typeface="Arial" charset="0"/>
              <a:buChar char="•"/>
            </a:pPr>
            <a:r>
              <a:rPr lang="en-US" sz="1800" dirty="0">
                <a:solidFill>
                  <a:srgbClr val="0B344C"/>
                </a:solidFill>
                <a:latin typeface="+mn-lt"/>
              </a:rPr>
              <a:t>Intelligent, Self-maintaining </a:t>
            </a:r>
            <a:r>
              <a:rPr lang="en-US" sz="1800" dirty="0" smtClean="0">
                <a:solidFill>
                  <a:srgbClr val="0B344C"/>
                </a:solidFill>
                <a:latin typeface="+mn-lt"/>
              </a:rPr>
              <a:t>and </a:t>
            </a:r>
            <a:r>
              <a:rPr lang="en-US" sz="1800" dirty="0">
                <a:solidFill>
                  <a:srgbClr val="0B344C"/>
                </a:solidFill>
                <a:latin typeface="+mn-lt"/>
              </a:rPr>
              <a:t>Reporting Operational Facilities</a:t>
            </a:r>
          </a:p>
          <a:p>
            <a:pPr marL="342900" indent="-285750">
              <a:spcBef>
                <a:spcPct val="0"/>
              </a:spcBef>
              <a:spcAft>
                <a:spcPts val="800"/>
              </a:spcAft>
              <a:buSzPct val="170000"/>
              <a:buFont typeface="Arial" charset="0"/>
              <a:buChar char="•"/>
            </a:pPr>
            <a:r>
              <a:rPr lang="en-US" sz="1800" dirty="0">
                <a:solidFill>
                  <a:srgbClr val="0B344C"/>
                </a:solidFill>
                <a:latin typeface="+mn-lt"/>
              </a:rPr>
              <a:t>Real-time Project &amp; Facilities Management, Certification &amp; Control</a:t>
            </a:r>
          </a:p>
        </p:txBody>
      </p:sp>
      <p:sp>
        <p:nvSpPr>
          <p:cNvPr id="10243" name="Content Placeholder 3"/>
          <p:cNvSpPr txBox="1">
            <a:spLocks/>
          </p:cNvSpPr>
          <p:nvPr/>
        </p:nvSpPr>
        <p:spPr bwMode="auto">
          <a:xfrm>
            <a:off x="304800" y="4801128"/>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7625"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Aft>
                <a:spcPts val="800"/>
              </a:spcAft>
              <a:buSzPct val="170000"/>
              <a:buFont typeface="Arial" charset="0"/>
              <a:buChar char="•"/>
            </a:pPr>
            <a:r>
              <a:rPr lang="en-US" dirty="0">
                <a:solidFill>
                  <a:srgbClr val="0B344C"/>
                </a:solidFill>
                <a:latin typeface="+mn-lt"/>
                <a:cs typeface="Arial" charset="0"/>
              </a:rPr>
              <a:t>New Materials, Methods, Products &amp; Equipment </a:t>
            </a:r>
          </a:p>
          <a:p>
            <a:pPr>
              <a:spcAft>
                <a:spcPts val="800"/>
              </a:spcAft>
              <a:buSzPct val="170000"/>
              <a:buFont typeface="Arial" charset="0"/>
              <a:buChar char="•"/>
            </a:pPr>
            <a:r>
              <a:rPr lang="en-US" dirty="0">
                <a:solidFill>
                  <a:srgbClr val="0B344C"/>
                </a:solidFill>
                <a:latin typeface="+mn-lt"/>
                <a:cs typeface="Arial" charset="0"/>
              </a:rPr>
              <a:t>Technology &amp; Knowledge</a:t>
            </a:r>
            <a:r>
              <a:rPr lang="en-US" dirty="0" smtClean="0">
                <a:solidFill>
                  <a:srgbClr val="0B344C"/>
                </a:solidFill>
                <a:latin typeface="+mn-lt"/>
                <a:cs typeface="Arial" charset="0"/>
              </a:rPr>
              <a:t>-Enabled </a:t>
            </a:r>
            <a:r>
              <a:rPr lang="en-US" dirty="0">
                <a:solidFill>
                  <a:srgbClr val="0B344C"/>
                </a:solidFill>
                <a:latin typeface="+mn-lt"/>
                <a:cs typeface="Arial" charset="0"/>
              </a:rPr>
              <a:t>Workforce</a:t>
            </a:r>
          </a:p>
          <a:p>
            <a:pPr>
              <a:spcAft>
                <a:spcPts val="800"/>
              </a:spcAft>
              <a:buSzPct val="170000"/>
              <a:buFont typeface="Arial" charset="0"/>
              <a:buChar char="•"/>
            </a:pPr>
            <a:r>
              <a:rPr lang="en-US" dirty="0">
                <a:solidFill>
                  <a:srgbClr val="0B344C"/>
                </a:solidFill>
                <a:latin typeface="+mn-lt"/>
                <a:cs typeface="Arial" charset="0"/>
              </a:rPr>
              <a:t>Lifecycle Data Management &amp; Information Integration</a:t>
            </a:r>
          </a:p>
        </p:txBody>
      </p:sp>
      <p:pic>
        <p:nvPicPr>
          <p:cNvPr id="10244"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935" y="1557226"/>
            <a:ext cx="3139065" cy="214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1"/>
          <p:cNvSpPr>
            <a:spLocks noGrp="1"/>
          </p:cNvSpPr>
          <p:nvPr>
            <p:ph type="title"/>
          </p:nvPr>
        </p:nvSpPr>
        <p:spPr bwMode="auto">
          <a:xfrm>
            <a:off x="381000" y="152400"/>
            <a:ext cx="8382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3000" dirty="0" smtClean="0">
                <a:solidFill>
                  <a:srgbClr val="0B344C"/>
                </a:solidFill>
                <a:latin typeface="+mn-lt"/>
              </a:rPr>
              <a:t>Fiatech’s Roadmap Providing a Holistic Approach to </a:t>
            </a:r>
            <a:r>
              <a:rPr lang="en-US" sz="3000" dirty="0">
                <a:solidFill>
                  <a:srgbClr val="0B344C"/>
                </a:solidFill>
                <a:latin typeface="+mn-lt"/>
              </a:rPr>
              <a:t>E</a:t>
            </a:r>
            <a:r>
              <a:rPr lang="en-US" sz="3000" dirty="0" smtClean="0">
                <a:solidFill>
                  <a:srgbClr val="0B344C"/>
                </a:solidFill>
                <a:latin typeface="+mn-lt"/>
              </a:rPr>
              <a:t>nabling Productivity Improvement </a:t>
            </a:r>
            <a:endParaRPr lang="en-US" sz="3000" dirty="0">
              <a:solidFill>
                <a:srgbClr val="0B344C"/>
              </a:solidFill>
              <a:latin typeface="+mn-lt"/>
            </a:endParaRPr>
          </a:p>
        </p:txBody>
      </p:sp>
      <p:sp>
        <p:nvSpPr>
          <p:cNvPr id="7" name="TextBox 24"/>
          <p:cNvSpPr txBox="1">
            <a:spLocks noChangeArrowheads="1"/>
          </p:cNvSpPr>
          <p:nvPr/>
        </p:nvSpPr>
        <p:spPr bwMode="auto">
          <a:xfrm>
            <a:off x="5732262" y="3966358"/>
            <a:ext cx="2642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600" dirty="0">
                <a:latin typeface="+mn-lt"/>
              </a:rPr>
              <a:t>Information Resource Mapping To Support Advance Work Packaging</a:t>
            </a:r>
          </a:p>
        </p:txBody>
      </p:sp>
      <p:pic>
        <p:nvPicPr>
          <p:cNvPr id="8"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2862" y="4784712"/>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152400" y="3111513"/>
            <a:ext cx="4800600" cy="470415"/>
          </a:xfrm>
          <a:prstGeom prst="roundRect">
            <a:avLst/>
          </a:prstGeom>
          <a:noFill/>
          <a:ln w="28575" cmpd="sng">
            <a:solidFill>
              <a:srgbClr val="052A3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24"/>
          <p:cNvSpPr txBox="1">
            <a:spLocks noChangeArrowheads="1"/>
          </p:cNvSpPr>
          <p:nvPr/>
        </p:nvSpPr>
        <p:spPr bwMode="auto">
          <a:xfrm>
            <a:off x="0" y="1371600"/>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u="sng" dirty="0" smtClean="0">
                <a:latin typeface="+mn-lt"/>
              </a:rPr>
              <a:t>Fiatech Roadmap Elements</a:t>
            </a:r>
            <a:endParaRPr lang="en-US" sz="2000" u="sng" dirty="0">
              <a:latin typeface="+mn-lt"/>
            </a:endParaRPr>
          </a:p>
        </p:txBody>
      </p:sp>
      <p:sp>
        <p:nvSpPr>
          <p:cNvPr id="19" name="TextBox 24"/>
          <p:cNvSpPr txBox="1">
            <a:spLocks noChangeArrowheads="1"/>
          </p:cNvSpPr>
          <p:nvPr/>
        </p:nvSpPr>
        <p:spPr bwMode="auto">
          <a:xfrm>
            <a:off x="5893260" y="1219200"/>
            <a:ext cx="2557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dirty="0" smtClean="0">
                <a:latin typeface="+mn-lt"/>
              </a:rPr>
              <a:t>Fiatech Roadmap</a:t>
            </a:r>
            <a:endParaRPr lang="en-US" dirty="0">
              <a:latin typeface="+mn-lt"/>
            </a:endParaRPr>
          </a:p>
        </p:txBody>
      </p:sp>
      <p:sp>
        <p:nvSpPr>
          <p:cNvPr id="15" name="Rounded Rectangle 14"/>
          <p:cNvSpPr/>
          <p:nvPr/>
        </p:nvSpPr>
        <p:spPr>
          <a:xfrm>
            <a:off x="5715000" y="3962400"/>
            <a:ext cx="2674432" cy="842158"/>
          </a:xfrm>
          <a:prstGeom prst="roundRect">
            <a:avLst/>
          </a:prstGeom>
          <a:noFill/>
          <a:ln w="28575" cmpd="sng">
            <a:solidFill>
              <a:srgbClr val="052A3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1137" y="4898220"/>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7662" y="5033158"/>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5937" y="5203020"/>
            <a:ext cx="669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flipH="1">
            <a:off x="4945567" y="3352800"/>
            <a:ext cx="31223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57800" y="3352800"/>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41" name="Straight Connector 10240"/>
          <p:cNvCxnSpPr/>
          <p:nvPr/>
        </p:nvCxnSpPr>
        <p:spPr>
          <a:xfrm>
            <a:off x="5257800" y="4419600"/>
            <a:ext cx="457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9281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03200"/>
            <a:ext cx="83820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4000" dirty="0" smtClean="0">
                <a:solidFill>
                  <a:srgbClr val="0B344C"/>
                </a:solidFill>
                <a:latin typeface="+mn-lt"/>
              </a:rPr>
              <a:t>IWP Motivation </a:t>
            </a:r>
            <a:endParaRPr lang="en-US" sz="4000" dirty="0">
              <a:solidFill>
                <a:srgbClr val="0B344C"/>
              </a:solidFill>
              <a:latin typeface="+mn-lt"/>
            </a:endParaRPr>
          </a:p>
        </p:txBody>
      </p:sp>
      <p:sp>
        <p:nvSpPr>
          <p:cNvPr id="9" name="Text Placeholder 2"/>
          <p:cNvSpPr>
            <a:spLocks noGrp="1"/>
          </p:cNvSpPr>
          <p:nvPr>
            <p:ph type="body" sz="quarter" idx="10"/>
          </p:nvPr>
        </p:nvSpPr>
        <p:spPr>
          <a:xfrm>
            <a:off x="228600" y="957065"/>
            <a:ext cx="8647057" cy="1938535"/>
          </a:xfrm>
          <a:solidFill>
            <a:schemeClr val="bg1"/>
          </a:solidFill>
        </p:spPr>
        <p:txBody>
          <a:bodyPr wrap="square" numCol="1" anchor="t" anchorCtr="0" compatLnSpc="1">
            <a:prstTxWarp prst="textNoShape">
              <a:avLst/>
            </a:prstTxWarp>
          </a:bodyPr>
          <a:lstStyle/>
          <a:p>
            <a:pPr marL="338138" indent="-230188">
              <a:spcBef>
                <a:spcPct val="0"/>
              </a:spcBef>
              <a:spcAft>
                <a:spcPts val="800"/>
              </a:spcAft>
              <a:buSzPct val="170000"/>
              <a:buFont typeface="Arial" charset="0"/>
              <a:buChar char="•"/>
            </a:pPr>
            <a:r>
              <a:rPr lang="en-US" sz="1600" dirty="0" smtClean="0">
                <a:solidFill>
                  <a:schemeClr val="tx1"/>
                </a:solidFill>
                <a:latin typeface="+mn-lt"/>
                <a:cs typeface="Arial" charset="0"/>
              </a:rPr>
              <a:t>Enabling more effective Installation Work Packaging (IWP) has been identified as the best means to increase productivity, safety, quality, predictability and schedule performance at the construction site.</a:t>
            </a:r>
          </a:p>
          <a:p>
            <a:pPr marL="338138" indent="-230188">
              <a:spcBef>
                <a:spcPct val="0"/>
              </a:spcBef>
              <a:spcAft>
                <a:spcPts val="800"/>
              </a:spcAft>
              <a:buSzPct val="170000"/>
              <a:buFont typeface="Arial" charset="0"/>
              <a:buChar char="•"/>
            </a:pPr>
            <a:r>
              <a:rPr lang="en-US" sz="1600" dirty="0">
                <a:solidFill>
                  <a:schemeClr val="tx1"/>
                </a:solidFill>
                <a:latin typeface="+mn-lt"/>
                <a:cs typeface="Arial" charset="0"/>
              </a:rPr>
              <a:t>Construction Industry Institute (CII) studies* have shown that 25% to 40% of the construction installed costs is from direct </a:t>
            </a:r>
            <a:r>
              <a:rPr lang="en-US" sz="1600" dirty="0" smtClean="0">
                <a:solidFill>
                  <a:schemeClr val="tx1"/>
                </a:solidFill>
                <a:latin typeface="+mn-lt"/>
                <a:cs typeface="Arial" charset="0"/>
              </a:rPr>
              <a:t>labor</a:t>
            </a:r>
            <a:r>
              <a:rPr lang="en-US" sz="1600" dirty="0">
                <a:solidFill>
                  <a:schemeClr val="tx1"/>
                </a:solidFill>
                <a:latin typeface="+mn-lt"/>
                <a:cs typeface="Arial" charset="0"/>
              </a:rPr>
              <a:t> </a:t>
            </a:r>
            <a:r>
              <a:rPr lang="en-US" sz="1600" dirty="0" smtClean="0">
                <a:solidFill>
                  <a:schemeClr val="tx1"/>
                </a:solidFill>
                <a:latin typeface="+mn-lt"/>
                <a:cs typeface="Arial" charset="0"/>
              </a:rPr>
              <a:t>and IWP </a:t>
            </a:r>
            <a:r>
              <a:rPr lang="en-US" sz="1600" dirty="0" smtClean="0">
                <a:solidFill>
                  <a:schemeClr val="tx1"/>
                </a:solidFill>
                <a:latin typeface="+mn-lt"/>
              </a:rPr>
              <a:t>promises </a:t>
            </a:r>
            <a:r>
              <a:rPr lang="en-US" sz="1600" dirty="0">
                <a:solidFill>
                  <a:schemeClr val="tx1"/>
                </a:solidFill>
                <a:latin typeface="+mn-lt"/>
              </a:rPr>
              <a:t>the benefit of up to 25% improvement in field productivity, </a:t>
            </a:r>
            <a:r>
              <a:rPr lang="en-US" sz="1600" dirty="0" smtClean="0">
                <a:solidFill>
                  <a:schemeClr val="tx1"/>
                </a:solidFill>
                <a:latin typeface="+mn-lt"/>
              </a:rPr>
              <a:t>and </a:t>
            </a:r>
            <a:r>
              <a:rPr lang="en-US" sz="1600" dirty="0">
                <a:solidFill>
                  <a:schemeClr val="tx1"/>
                </a:solidFill>
                <a:latin typeface="+mn-lt"/>
              </a:rPr>
              <a:t>a 4-10% reduction in total installed project costs. </a:t>
            </a:r>
            <a:r>
              <a:rPr lang="en-US" sz="1600" dirty="0" smtClean="0">
                <a:solidFill>
                  <a:schemeClr val="tx1"/>
                </a:solidFill>
                <a:latin typeface="+mn-lt"/>
                <a:cs typeface="Arial" charset="0"/>
              </a:rPr>
              <a:t>   </a:t>
            </a:r>
            <a:endParaRPr lang="en-US" sz="1600" dirty="0">
              <a:solidFill>
                <a:schemeClr val="tx1"/>
              </a:solidFill>
              <a:latin typeface="+mn-lt"/>
              <a:cs typeface="Arial" charset="0"/>
            </a:endParaRPr>
          </a:p>
          <a:p>
            <a:pPr>
              <a:buFont typeface="Arial" charset="0"/>
              <a:buChar char="•"/>
            </a:pPr>
            <a:endParaRPr lang="en-US" sz="1600" dirty="0">
              <a:solidFill>
                <a:schemeClr val="tx1"/>
              </a:solidFill>
              <a:latin typeface="+mn-lt"/>
            </a:endParaRPr>
          </a:p>
        </p:txBody>
      </p:sp>
      <p:graphicFrame>
        <p:nvGraphicFramePr>
          <p:cNvPr id="10" name="Chart 9"/>
          <p:cNvGraphicFramePr>
            <a:graphicFrameLocks/>
          </p:cNvGraphicFramePr>
          <p:nvPr>
            <p:extLst>
              <p:ext uri="{D42A27DB-BD31-4B8C-83A1-F6EECF244321}">
                <p14:modId xmlns:p14="http://schemas.microsoft.com/office/powerpoint/2010/main" val="1664414922"/>
              </p:ext>
            </p:extLst>
          </p:nvPr>
        </p:nvGraphicFramePr>
        <p:xfrm>
          <a:off x="152400" y="2590800"/>
          <a:ext cx="5638800" cy="347003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276600" y="3031197"/>
            <a:ext cx="2133600" cy="584776"/>
          </a:xfrm>
          <a:prstGeom prst="rect">
            <a:avLst/>
          </a:prstGeom>
          <a:solidFill>
            <a:schemeClr val="bg1"/>
          </a:solidFill>
          <a:ln>
            <a:solidFill>
              <a:srgbClr val="6385AF"/>
            </a:solidFill>
          </a:ln>
        </p:spPr>
        <p:txBody>
          <a:bodyPr wrap="square" rtlCol="0">
            <a:spAutoFit/>
          </a:bodyPr>
          <a:lstStyle/>
          <a:p>
            <a:r>
              <a:rPr lang="en-US" sz="1600" dirty="0" smtClean="0"/>
              <a:t>Typical workday (8hr) consumption of time</a:t>
            </a:r>
            <a:endParaRPr lang="en-US" sz="1600" dirty="0"/>
          </a:p>
        </p:txBody>
      </p:sp>
      <p:sp>
        <p:nvSpPr>
          <p:cNvPr id="13" name="TextBox 12"/>
          <p:cNvSpPr txBox="1"/>
          <p:nvPr/>
        </p:nvSpPr>
        <p:spPr>
          <a:xfrm>
            <a:off x="990600" y="5712023"/>
            <a:ext cx="914400" cy="307777"/>
          </a:xfrm>
          <a:prstGeom prst="rect">
            <a:avLst/>
          </a:prstGeom>
          <a:noFill/>
          <a:ln>
            <a:noFill/>
          </a:ln>
        </p:spPr>
        <p:txBody>
          <a:bodyPr wrap="square" rtlCol="0">
            <a:spAutoFit/>
          </a:bodyPr>
          <a:lstStyle/>
          <a:p>
            <a:r>
              <a:rPr lang="en-US" sz="1400" dirty="0" smtClean="0"/>
              <a:t>Hours</a:t>
            </a:r>
            <a:endParaRPr lang="en-US" sz="1400" dirty="0"/>
          </a:p>
        </p:txBody>
      </p:sp>
      <p:sp>
        <p:nvSpPr>
          <p:cNvPr id="14" name="TextBox 13"/>
          <p:cNvSpPr txBox="1"/>
          <p:nvPr/>
        </p:nvSpPr>
        <p:spPr>
          <a:xfrm>
            <a:off x="7239000" y="5638800"/>
            <a:ext cx="1905000" cy="338554"/>
          </a:xfrm>
          <a:prstGeom prst="rect">
            <a:avLst/>
          </a:prstGeom>
          <a:noFill/>
          <a:ln>
            <a:noFill/>
          </a:ln>
        </p:spPr>
        <p:txBody>
          <a:bodyPr wrap="square" rtlCol="0">
            <a:spAutoFit/>
          </a:bodyPr>
          <a:lstStyle/>
          <a:p>
            <a:r>
              <a:rPr lang="en-US" sz="1600" dirty="0" smtClean="0"/>
              <a:t>* </a:t>
            </a:r>
            <a:r>
              <a:rPr lang="en-US" sz="1600" dirty="0">
                <a:solidFill>
                  <a:srgbClr val="0B344C"/>
                </a:solidFill>
                <a:cs typeface="Arial" charset="0"/>
              </a:rPr>
              <a:t>IR 252-2A, </a:t>
            </a:r>
            <a:r>
              <a:rPr lang="en-US" sz="1600" dirty="0" smtClean="0">
                <a:solidFill>
                  <a:srgbClr val="0B344C"/>
                </a:solidFill>
                <a:cs typeface="Arial" charset="0"/>
              </a:rPr>
              <a:t>2010</a:t>
            </a:r>
            <a:endParaRPr lang="en-US" sz="1600" dirty="0"/>
          </a:p>
        </p:txBody>
      </p:sp>
      <p:pic>
        <p:nvPicPr>
          <p:cNvPr id="12" name="Picture 11"/>
          <p:cNvPicPr>
            <a:picLocks noChangeAspect="1"/>
          </p:cNvPicPr>
          <p:nvPr/>
        </p:nvPicPr>
        <p:blipFill>
          <a:blip r:embed="rId3"/>
          <a:stretch>
            <a:fillRect/>
          </a:stretch>
        </p:blipFill>
        <p:spPr>
          <a:xfrm>
            <a:off x="6172200" y="2539632"/>
            <a:ext cx="2452743" cy="3149648"/>
          </a:xfrm>
          <a:prstGeom prst="rect">
            <a:avLst/>
          </a:prstGeom>
        </p:spPr>
      </p:pic>
    </p:spTree>
    <p:extLst>
      <p:ext uri="{BB962C8B-B14F-4D97-AF65-F5344CB8AC3E}">
        <p14:creationId xmlns:p14="http://schemas.microsoft.com/office/powerpoint/2010/main" val="821720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81000" y="279400"/>
            <a:ext cx="83820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0000"/>
          </a:bodyPr>
          <a:lstStyle/>
          <a:p>
            <a:pPr algn="ctr"/>
            <a:r>
              <a:rPr lang="en-US" sz="3600" dirty="0" smtClean="0">
                <a:solidFill>
                  <a:srgbClr val="0B344C"/>
                </a:solidFill>
                <a:latin typeface="+mn-lt"/>
              </a:rPr>
              <a:t>Advanced Work Packaging (AWP) Drivers   </a:t>
            </a:r>
            <a:endParaRPr lang="en-US" sz="3600" dirty="0">
              <a:solidFill>
                <a:srgbClr val="0B344C"/>
              </a:solidFill>
              <a:latin typeface="+mn-lt"/>
            </a:endParaRPr>
          </a:p>
        </p:txBody>
      </p:sp>
      <p:sp>
        <p:nvSpPr>
          <p:cNvPr id="11" name="TextBox 4"/>
          <p:cNvSpPr txBox="1">
            <a:spLocks noChangeArrowheads="1"/>
          </p:cNvSpPr>
          <p:nvPr/>
        </p:nvSpPr>
        <p:spPr bwMode="auto">
          <a:xfrm>
            <a:off x="517194" y="2594570"/>
            <a:ext cx="3551010" cy="369332"/>
          </a:xfrm>
          <a:prstGeom prst="rect">
            <a:avLst/>
          </a:prstGeom>
          <a:noFill/>
          <a:ln w="9525">
            <a:noFill/>
            <a:miter lim="800000"/>
            <a:headEnd/>
            <a:tailEnd/>
          </a:ln>
        </p:spPr>
        <p:txBody>
          <a:bodyPr wrap="none">
            <a:spAutoFit/>
          </a:bodyPr>
          <a:lstStyle/>
          <a:p>
            <a:r>
              <a:rPr lang="en-US" dirty="0" smtClean="0"/>
              <a:t>Enhanced Work Packaging (RT 272)</a:t>
            </a:r>
            <a:endParaRPr lang="en-US" dirty="0"/>
          </a:p>
        </p:txBody>
      </p:sp>
      <p:sp>
        <p:nvSpPr>
          <p:cNvPr id="12" name="TextBox 7"/>
          <p:cNvSpPr txBox="1">
            <a:spLocks noChangeArrowheads="1"/>
          </p:cNvSpPr>
          <p:nvPr/>
        </p:nvSpPr>
        <p:spPr bwMode="auto">
          <a:xfrm>
            <a:off x="842328" y="4812268"/>
            <a:ext cx="5410200" cy="369332"/>
          </a:xfrm>
          <a:prstGeom prst="rect">
            <a:avLst/>
          </a:prstGeom>
          <a:noFill/>
          <a:ln w="9525">
            <a:noFill/>
            <a:miter lim="800000"/>
            <a:headEnd/>
            <a:tailEnd/>
          </a:ln>
        </p:spPr>
        <p:txBody>
          <a:bodyPr wrap="square">
            <a:spAutoFit/>
          </a:bodyPr>
          <a:lstStyle/>
          <a:p>
            <a:r>
              <a:rPr lang="en-US" dirty="0"/>
              <a:t>4D/5D </a:t>
            </a:r>
            <a:r>
              <a:rPr lang="en-US" dirty="0" smtClean="0"/>
              <a:t>BIM &amp; Information Modeling Requirements</a:t>
            </a:r>
            <a:endParaRPr lang="en-US" dirty="0"/>
          </a:p>
        </p:txBody>
      </p:sp>
      <p:pic>
        <p:nvPicPr>
          <p:cNvPr id="16" name="Picture 2"/>
          <p:cNvPicPr>
            <a:picLocks noChangeAspect="1"/>
          </p:cNvPicPr>
          <p:nvPr/>
        </p:nvPicPr>
        <p:blipFill>
          <a:blip r:embed="rId2" cstate="print"/>
          <a:srcRect/>
          <a:stretch>
            <a:fillRect/>
          </a:stretch>
        </p:blipFill>
        <p:spPr bwMode="auto">
          <a:xfrm>
            <a:off x="5368207" y="1447800"/>
            <a:ext cx="2713121" cy="1060529"/>
          </a:xfrm>
          <a:prstGeom prst="rect">
            <a:avLst/>
          </a:prstGeom>
          <a:noFill/>
          <a:ln w="9525">
            <a:noFill/>
            <a:miter lim="800000"/>
            <a:headEnd/>
            <a:tailEnd/>
          </a:ln>
        </p:spPr>
      </p:pic>
      <p:pic>
        <p:nvPicPr>
          <p:cNvPr id="18" name="Picture 4"/>
          <p:cNvPicPr>
            <a:picLocks noChangeAspect="1"/>
          </p:cNvPicPr>
          <p:nvPr/>
        </p:nvPicPr>
        <p:blipFill>
          <a:blip r:embed="rId3" cstate="print"/>
          <a:srcRect/>
          <a:stretch>
            <a:fillRect/>
          </a:stretch>
        </p:blipFill>
        <p:spPr bwMode="auto">
          <a:xfrm>
            <a:off x="766128" y="1524000"/>
            <a:ext cx="3049929" cy="1132266"/>
          </a:xfrm>
          <a:prstGeom prst="rect">
            <a:avLst/>
          </a:prstGeom>
          <a:noFill/>
          <a:ln w="9525">
            <a:noFill/>
            <a:miter lim="800000"/>
            <a:headEnd/>
            <a:tailEnd/>
          </a:ln>
        </p:spPr>
      </p:pic>
      <p:sp>
        <p:nvSpPr>
          <p:cNvPr id="19" name="TextBox 4"/>
          <p:cNvSpPr txBox="1">
            <a:spLocks noChangeArrowheads="1"/>
          </p:cNvSpPr>
          <p:nvPr/>
        </p:nvSpPr>
        <p:spPr bwMode="auto">
          <a:xfrm>
            <a:off x="4576128" y="2602468"/>
            <a:ext cx="3968492" cy="369332"/>
          </a:xfrm>
          <a:prstGeom prst="rect">
            <a:avLst/>
          </a:prstGeom>
          <a:noFill/>
          <a:ln w="9525">
            <a:noFill/>
            <a:miter lim="800000"/>
            <a:headEnd/>
            <a:tailEnd/>
          </a:ln>
        </p:spPr>
        <p:txBody>
          <a:bodyPr wrap="none">
            <a:spAutoFit/>
          </a:bodyPr>
          <a:lstStyle/>
          <a:p>
            <a:r>
              <a:rPr lang="en-US" dirty="0" smtClean="0"/>
              <a:t>          Workface </a:t>
            </a:r>
            <a:r>
              <a:rPr lang="en-US" dirty="0"/>
              <a:t>Planning – Best Practice</a:t>
            </a:r>
          </a:p>
        </p:txBody>
      </p:sp>
      <p:pic>
        <p:nvPicPr>
          <p:cNvPr id="20" name="Picture 5"/>
          <p:cNvPicPr>
            <a:picLocks noChangeAspect="1"/>
          </p:cNvPicPr>
          <p:nvPr/>
        </p:nvPicPr>
        <p:blipFill>
          <a:blip r:embed="rId4" cstate="print"/>
          <a:srcRect/>
          <a:stretch>
            <a:fillRect/>
          </a:stretch>
        </p:blipFill>
        <p:spPr bwMode="auto">
          <a:xfrm>
            <a:off x="4724400" y="3628186"/>
            <a:ext cx="1524000" cy="1184082"/>
          </a:xfrm>
          <a:prstGeom prst="rect">
            <a:avLst/>
          </a:prstGeom>
          <a:noFill/>
          <a:ln w="9525">
            <a:noFill/>
            <a:miter lim="800000"/>
            <a:headEnd/>
            <a:tailEnd/>
          </a:ln>
        </p:spPr>
      </p:pic>
      <p:pic>
        <p:nvPicPr>
          <p:cNvPr id="23" name="Picture 8"/>
          <p:cNvPicPr>
            <a:picLocks noChangeAspect="1"/>
          </p:cNvPicPr>
          <p:nvPr/>
        </p:nvPicPr>
        <p:blipFill>
          <a:blip r:embed="rId5" cstate="print"/>
          <a:srcRect/>
          <a:stretch>
            <a:fillRect/>
          </a:stretch>
        </p:blipFill>
        <p:spPr bwMode="auto">
          <a:xfrm>
            <a:off x="152400" y="3810000"/>
            <a:ext cx="4293160" cy="914400"/>
          </a:xfrm>
          <a:prstGeom prst="rect">
            <a:avLst/>
          </a:prstGeom>
          <a:noFill/>
          <a:ln w="9525">
            <a:noFill/>
            <a:miter lim="800000"/>
            <a:headEnd/>
            <a:tailEnd/>
          </a:ln>
        </p:spPr>
      </p:pic>
      <p:pic>
        <p:nvPicPr>
          <p:cNvPr id="27" name="Picture 26" descr="Fiatech_Logo_CMYK_WHITE_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3000" y="6400800"/>
            <a:ext cx="1066800" cy="219237"/>
          </a:xfrm>
          <a:prstGeom prst="rect">
            <a:avLst/>
          </a:prstGeom>
        </p:spPr>
      </p:pic>
      <p:sp>
        <p:nvSpPr>
          <p:cNvPr id="4" name="TextBox 3"/>
          <p:cNvSpPr txBox="1"/>
          <p:nvPr/>
        </p:nvSpPr>
        <p:spPr>
          <a:xfrm>
            <a:off x="6481128" y="4112567"/>
            <a:ext cx="2484449" cy="523220"/>
          </a:xfrm>
          <a:prstGeom prst="rect">
            <a:avLst/>
          </a:prstGeom>
          <a:noFill/>
        </p:spPr>
        <p:txBody>
          <a:bodyPr wrap="none" rtlCol="0">
            <a:spAutoFit/>
          </a:bodyPr>
          <a:lstStyle/>
          <a:p>
            <a:r>
              <a:rPr lang="en-US" sz="2800" dirty="0" smtClean="0"/>
              <a:t>&amp;  Stakeholders</a:t>
            </a:r>
            <a:endParaRPr lang="en-US" sz="2800" dirty="0"/>
          </a:p>
        </p:txBody>
      </p:sp>
    </p:spTree>
    <p:extLst>
      <p:ext uri="{BB962C8B-B14F-4D97-AF65-F5344CB8AC3E}">
        <p14:creationId xmlns:p14="http://schemas.microsoft.com/office/powerpoint/2010/main" val="1084199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FF00"/>
                </a:solidFill>
              </a:rPr>
              <a:t>RETHINK  OUTLINE</a:t>
            </a:r>
            <a:endParaRPr lang="en-US" sz="5400" b="1" dirty="0">
              <a:solidFill>
                <a:srgbClr val="FFFF00"/>
              </a:solidFill>
            </a:endParaRPr>
          </a:p>
        </p:txBody>
      </p:sp>
      <p:sp>
        <p:nvSpPr>
          <p:cNvPr id="3" name="Content Placeholder 2"/>
          <p:cNvSpPr>
            <a:spLocks noGrp="1"/>
          </p:cNvSpPr>
          <p:nvPr>
            <p:ph idx="1"/>
          </p:nvPr>
        </p:nvSpPr>
        <p:spPr>
          <a:xfrm>
            <a:off x="457200" y="1447800"/>
            <a:ext cx="7467600" cy="4800600"/>
          </a:xfrm>
        </p:spPr>
        <p:txBody>
          <a:bodyPr>
            <a:normAutofit fontScale="92500" lnSpcReduction="10000"/>
          </a:bodyPr>
          <a:lstStyle/>
          <a:p>
            <a:r>
              <a:rPr lang="en-US" dirty="0" smtClean="0"/>
              <a:t>WHAT’s New at CII, FIATECH, CMAA</a:t>
            </a:r>
          </a:p>
          <a:p>
            <a:r>
              <a:rPr lang="en-US" dirty="0" smtClean="0"/>
              <a:t>SPEED of Project Delivery</a:t>
            </a:r>
          </a:p>
          <a:p>
            <a:r>
              <a:rPr lang="en-US" dirty="0" smtClean="0"/>
              <a:t>Discipline Roles &amp; Responsibilities</a:t>
            </a:r>
          </a:p>
          <a:p>
            <a:r>
              <a:rPr lang="en-US" dirty="0" smtClean="0"/>
              <a:t>How we use Automation</a:t>
            </a:r>
          </a:p>
          <a:p>
            <a:r>
              <a:rPr lang="en-US" dirty="0" smtClean="0"/>
              <a:t>How we BUY Stuff</a:t>
            </a:r>
          </a:p>
          <a:p>
            <a:r>
              <a:rPr lang="en-US" dirty="0" smtClean="0"/>
              <a:t>How we build things</a:t>
            </a:r>
          </a:p>
          <a:p>
            <a:r>
              <a:rPr lang="en-US" dirty="0" smtClean="0"/>
              <a:t>PM SKILLS of the Future</a:t>
            </a:r>
          </a:p>
          <a:p>
            <a:r>
              <a:rPr lang="en-US" dirty="0" smtClean="0"/>
              <a:t>Document Management &amp; Handover</a:t>
            </a:r>
          </a:p>
          <a:p>
            <a:r>
              <a:rPr lang="en-US" dirty="0" smtClean="0"/>
              <a:t>Construction Assembly Instructions</a:t>
            </a:r>
          </a:p>
          <a:p>
            <a:r>
              <a:rPr lang="en-US" dirty="0" smtClean="0"/>
              <a:t>Work Packaging to increase productivity</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spTree>
    <p:extLst>
      <p:ext uri="{BB962C8B-B14F-4D97-AF65-F5344CB8AC3E}">
        <p14:creationId xmlns:p14="http://schemas.microsoft.com/office/powerpoint/2010/main" val="1478813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b="1" dirty="0" smtClean="0">
                <a:solidFill>
                  <a:schemeClr val="accent2">
                    <a:lumMod val="60000"/>
                    <a:lumOff val="40000"/>
                  </a:schemeClr>
                </a:solidFill>
              </a:rPr>
              <a:t>What’s New at CII/</a:t>
            </a:r>
            <a:r>
              <a:rPr lang="en-US" b="1" dirty="0" err="1" smtClean="0">
                <a:solidFill>
                  <a:schemeClr val="accent2">
                    <a:lumMod val="60000"/>
                    <a:lumOff val="40000"/>
                  </a:schemeClr>
                </a:solidFill>
              </a:rPr>
              <a:t>CMAA</a:t>
            </a:r>
            <a:r>
              <a:rPr lang="en-US" b="1" dirty="0" smtClean="0">
                <a:solidFill>
                  <a:schemeClr val="accent2">
                    <a:lumMod val="60000"/>
                    <a:lumOff val="40000"/>
                  </a:schemeClr>
                </a:solidFill>
              </a:rPr>
              <a:t>/</a:t>
            </a:r>
            <a:r>
              <a:rPr lang="en-US" b="1" dirty="0" err="1" smtClean="0">
                <a:solidFill>
                  <a:schemeClr val="accent2">
                    <a:lumMod val="60000"/>
                    <a:lumOff val="40000"/>
                  </a:schemeClr>
                </a:solidFill>
              </a:rPr>
              <a:t>FIATECH</a:t>
            </a:r>
            <a:endParaRPr lang="en-US" b="1" dirty="0">
              <a:solidFill>
                <a:schemeClr val="accent2">
                  <a:lumMod val="60000"/>
                  <a:lumOff val="40000"/>
                </a:schemeClr>
              </a:solidFill>
            </a:endParaRPr>
          </a:p>
        </p:txBody>
      </p:sp>
      <p:sp>
        <p:nvSpPr>
          <p:cNvPr id="3" name="Content Placeholder 2"/>
          <p:cNvSpPr>
            <a:spLocks noGrp="1"/>
          </p:cNvSpPr>
          <p:nvPr>
            <p:ph idx="1"/>
          </p:nvPr>
        </p:nvSpPr>
        <p:spPr>
          <a:xfrm>
            <a:off x="457200" y="1600200"/>
            <a:ext cx="8382000" cy="4525963"/>
          </a:xfrm>
        </p:spPr>
        <p:txBody>
          <a:bodyPr/>
          <a:lstStyle/>
          <a:p>
            <a:r>
              <a:rPr lang="en-US" dirty="0" smtClean="0"/>
              <a:t>CII:  Innovate to meet the demand</a:t>
            </a:r>
          </a:p>
          <a:p>
            <a:endParaRPr lang="en-US" dirty="0" smtClean="0"/>
          </a:p>
          <a:p>
            <a:r>
              <a:rPr lang="en-US" dirty="0" smtClean="0"/>
              <a:t>                 Focus on sharing of information and </a:t>
            </a:r>
            <a:r>
              <a:rPr lang="en-US" dirty="0" err="1" smtClean="0"/>
              <a:t>WorkFace</a:t>
            </a:r>
            <a:r>
              <a:rPr lang="en-US" dirty="0" smtClean="0"/>
              <a:t> Planning</a:t>
            </a:r>
          </a:p>
          <a:p>
            <a:endParaRPr lang="en-US" dirty="0" smtClean="0"/>
          </a:p>
          <a:p>
            <a:r>
              <a:rPr lang="en-US" dirty="0" smtClean="0"/>
              <a:t>                    PM/CM Skills of the future</a:t>
            </a:r>
          </a:p>
          <a:p>
            <a:endParaRPr lang="en-US"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2590800"/>
            <a:ext cx="2340525" cy="5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59" y="4191000"/>
            <a:ext cx="22860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86" y="1655674"/>
            <a:ext cx="936776" cy="47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854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715962"/>
          </a:xfrm>
        </p:spPr>
        <p:txBody>
          <a:bodyPr>
            <a:normAutofit fontScale="90000"/>
          </a:bodyPr>
          <a:lstStyle/>
          <a:p>
            <a:r>
              <a:rPr lang="en-US" b="1" dirty="0" smtClean="0"/>
              <a:t>CURRENT RESEARCH TEAMS</a:t>
            </a:r>
            <a:endParaRPr lang="en-US" b="1" dirty="0"/>
          </a:p>
        </p:txBody>
      </p:sp>
      <p:sp>
        <p:nvSpPr>
          <p:cNvPr id="4" name="TextBox 3"/>
          <p:cNvSpPr txBox="1"/>
          <p:nvPr/>
        </p:nvSpPr>
        <p:spPr>
          <a:xfrm>
            <a:off x="0" y="6574914"/>
            <a:ext cx="4343400" cy="276999"/>
          </a:xfrm>
          <a:prstGeom prst="rect">
            <a:avLst/>
          </a:prstGeom>
          <a:noFill/>
        </p:spPr>
        <p:txBody>
          <a:bodyPr wrap="square" rtlCol="0">
            <a:spAutoFit/>
          </a:bodyPr>
          <a:lstStyle/>
          <a:p>
            <a:r>
              <a:rPr lang="en-US" sz="1200" dirty="0" err="1" smtClean="0"/>
              <a:t>GNOBR</a:t>
            </a:r>
            <a:r>
              <a:rPr lang="en-US" sz="1200" dirty="0" smtClean="0"/>
              <a:t> 2013  John Fish  jrfish@fbd.com</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2366535569"/>
              </p:ext>
            </p:extLst>
          </p:nvPr>
        </p:nvGraphicFramePr>
        <p:xfrm>
          <a:off x="228600" y="990600"/>
          <a:ext cx="4419600" cy="5388481"/>
        </p:xfrm>
        <a:graphic>
          <a:graphicData uri="http://schemas.openxmlformats.org/drawingml/2006/table">
            <a:tbl>
              <a:tblPr/>
              <a:tblGrid>
                <a:gridCol w="604270"/>
                <a:gridCol w="128635"/>
                <a:gridCol w="3686695"/>
              </a:tblGrid>
              <a:tr h="446201">
                <a:tc>
                  <a:txBody>
                    <a:bodyPr/>
                    <a:lstStyle/>
                    <a:p>
                      <a:pPr algn="r"/>
                      <a:r>
                        <a:rPr lang="en-US" sz="1050" b="1" dirty="0">
                          <a:solidFill>
                            <a:schemeClr val="bg2"/>
                          </a:solidFill>
                          <a:effectLst/>
                          <a:hlinkClick r:id="rId2"/>
                        </a:rPr>
                        <a:t> 252</a:t>
                      </a:r>
                      <a:endParaRPr lang="en-US" sz="1050" dirty="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dirty="0">
                          <a:solidFill>
                            <a:schemeClr val="bg2"/>
                          </a:solidFill>
                          <a:effectLst/>
                        </a:rPr>
                        <a:t>Construction Productivity Research Program Team (2007 - 2013) (5- to 6-year project)</a:t>
                      </a:r>
                    </a:p>
                  </a:txBody>
                  <a:tcPr marL="18032" marR="18032" marT="9016" marB="9016">
                    <a:lnL>
                      <a:noFill/>
                    </a:lnL>
                    <a:lnR>
                      <a:noFill/>
                    </a:lnR>
                    <a:lnT>
                      <a:noFill/>
                    </a:lnT>
                    <a:lnB>
                      <a:noFill/>
                    </a:lnB>
                    <a:solidFill>
                      <a:srgbClr val="FFFFFF"/>
                    </a:solidFill>
                  </a:tcPr>
                </a:tc>
              </a:tr>
              <a:tr h="534535">
                <a:tc>
                  <a:txBody>
                    <a:bodyPr/>
                    <a:lstStyle/>
                    <a:p>
                      <a:pPr algn="r"/>
                      <a:r>
                        <a:rPr lang="en-US" sz="1050" b="1">
                          <a:solidFill>
                            <a:schemeClr val="bg2"/>
                          </a:solidFill>
                          <a:effectLst/>
                          <a:hlinkClick r:id="rId3"/>
                        </a:rPr>
                        <a:t> 256</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Project Site Leadership Role in Improving Construction Safety - Continuation (2011 • 2012 )</a:t>
                      </a:r>
                    </a:p>
                  </a:txBody>
                  <a:tcPr marL="18032" marR="18032" marT="9016" marB="9016">
                    <a:lnL>
                      <a:noFill/>
                    </a:lnL>
                    <a:lnR>
                      <a:noFill/>
                    </a:lnR>
                    <a:lnT>
                      <a:noFill/>
                    </a:lnT>
                    <a:lnB>
                      <a:noFill/>
                    </a:lnB>
                    <a:solidFill>
                      <a:srgbClr val="FFFFFF"/>
                    </a:solidFill>
                  </a:tcPr>
                </a:tc>
              </a:tr>
              <a:tr h="363116">
                <a:tc>
                  <a:txBody>
                    <a:bodyPr/>
                    <a:lstStyle/>
                    <a:p>
                      <a:pPr algn="r"/>
                      <a:r>
                        <a:rPr lang="en-US" sz="1050" b="1">
                          <a:solidFill>
                            <a:schemeClr val="bg2"/>
                          </a:solidFill>
                          <a:effectLst/>
                          <a:hlinkClick r:id="rId4"/>
                        </a:rPr>
                        <a:t> 268</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dirty="0">
                          <a:solidFill>
                            <a:schemeClr val="bg2"/>
                          </a:solidFill>
                          <a:effectLst/>
                        </a:rPr>
                        <a:t>Integration of CII Front End Planning Products (2011 - 2012)</a:t>
                      </a:r>
                    </a:p>
                  </a:txBody>
                  <a:tcPr marL="18032" marR="18032" marT="9016" marB="9016">
                    <a:lnL>
                      <a:noFill/>
                    </a:lnL>
                    <a:lnR>
                      <a:noFill/>
                    </a:lnR>
                    <a:lnT>
                      <a:noFill/>
                    </a:lnT>
                    <a:lnB>
                      <a:noFill/>
                    </a:lnB>
                    <a:solidFill>
                      <a:srgbClr val="FFFFFF"/>
                    </a:solidFill>
                  </a:tcPr>
                </a:tc>
              </a:tr>
              <a:tr h="385355">
                <a:tc>
                  <a:txBody>
                    <a:bodyPr/>
                    <a:lstStyle/>
                    <a:p>
                      <a:pPr algn="r"/>
                      <a:r>
                        <a:rPr lang="en-US" sz="1050" b="1">
                          <a:solidFill>
                            <a:schemeClr val="bg2"/>
                          </a:solidFill>
                          <a:effectLst/>
                          <a:hlinkClick r:id="rId5"/>
                        </a:rPr>
                        <a:t> 272</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100" b="1" i="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100" b="1" i="0" dirty="0" err="1">
                          <a:solidFill>
                            <a:schemeClr val="bg2"/>
                          </a:solidFill>
                          <a:effectLst/>
                        </a:rPr>
                        <a:t>WorkFace</a:t>
                      </a:r>
                      <a:r>
                        <a:rPr lang="en-US" sz="1100" b="1" i="0" dirty="0">
                          <a:solidFill>
                            <a:schemeClr val="bg2"/>
                          </a:solidFill>
                          <a:effectLst/>
                        </a:rPr>
                        <a:t> Planning, from Design through Site </a:t>
                      </a:r>
                      <a:r>
                        <a:rPr lang="en-US" sz="1100" b="1" i="0" dirty="0" smtClean="0">
                          <a:solidFill>
                            <a:schemeClr val="bg2"/>
                          </a:solidFill>
                          <a:effectLst/>
                        </a:rPr>
                        <a:t>Execution</a:t>
                      </a:r>
                      <a:endParaRPr lang="en-US" sz="1100" b="1" i="0" dirty="0">
                        <a:solidFill>
                          <a:schemeClr val="bg2"/>
                        </a:solidFill>
                        <a:effectLst/>
                      </a:endParaRPr>
                    </a:p>
                  </a:txBody>
                  <a:tcPr marL="18032" marR="18032" marT="9016" marB="9016">
                    <a:lnL>
                      <a:noFill/>
                    </a:lnL>
                    <a:lnR>
                      <a:noFill/>
                    </a:lnR>
                    <a:lnT>
                      <a:noFill/>
                    </a:lnT>
                    <a:lnB>
                      <a:noFill/>
                    </a:lnB>
                    <a:solidFill>
                      <a:srgbClr val="FFFFFF"/>
                    </a:solidFill>
                  </a:tcPr>
                </a:tc>
              </a:tr>
              <a:tr h="534535">
                <a:tc>
                  <a:txBody>
                    <a:bodyPr/>
                    <a:lstStyle/>
                    <a:p>
                      <a:pPr algn="r"/>
                      <a:r>
                        <a:rPr lang="en-US" sz="1050" b="1">
                          <a:solidFill>
                            <a:schemeClr val="bg2"/>
                          </a:solidFill>
                          <a:effectLst/>
                          <a:hlinkClick r:id="rId6"/>
                        </a:rPr>
                        <a:t> 280</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dirty="0" smtClean="0">
                          <a:solidFill>
                            <a:schemeClr val="bg2"/>
                          </a:solidFill>
                          <a:effectLst/>
                        </a:rPr>
                        <a:t>Methods for Dealing with Uncertainty - Applying Probabilistic Controls in Construction (2010 - 2012)</a:t>
                      </a:r>
                      <a:endParaRPr lang="en-US" sz="1050" dirty="0">
                        <a:solidFill>
                          <a:schemeClr val="bg2"/>
                        </a:solidFill>
                        <a:effectLst/>
                      </a:endParaRPr>
                    </a:p>
                  </a:txBody>
                  <a:tcPr marL="18032" marR="18032" marT="9016" marB="9016">
                    <a:lnL>
                      <a:noFill/>
                    </a:lnL>
                    <a:lnR>
                      <a:noFill/>
                    </a:lnR>
                    <a:lnT>
                      <a:noFill/>
                    </a:lnT>
                    <a:lnB>
                      <a:noFill/>
                    </a:lnB>
                    <a:solidFill>
                      <a:srgbClr val="FFFFFF"/>
                    </a:solidFill>
                  </a:tcPr>
                </a:tc>
              </a:tr>
              <a:tr h="363116">
                <a:tc>
                  <a:txBody>
                    <a:bodyPr/>
                    <a:lstStyle/>
                    <a:p>
                      <a:pPr algn="r"/>
                      <a:r>
                        <a:rPr lang="en-US" sz="1050" b="1">
                          <a:solidFill>
                            <a:schemeClr val="bg2"/>
                          </a:solidFill>
                          <a:effectLst/>
                          <a:hlinkClick r:id="rId7"/>
                        </a:rPr>
                        <a:t> 281</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100" b="1" dirty="0" smtClean="0">
                          <a:solidFill>
                            <a:schemeClr val="bg2"/>
                          </a:solidFill>
                          <a:effectLst/>
                        </a:rPr>
                        <a:t>Project Management Skills of the Future - (2010 - 2012)</a:t>
                      </a:r>
                      <a:endParaRPr lang="en-US" sz="1100" b="1" dirty="0">
                        <a:solidFill>
                          <a:schemeClr val="bg2"/>
                        </a:solidFill>
                        <a:effectLst/>
                      </a:endParaRPr>
                    </a:p>
                  </a:txBody>
                  <a:tcPr marL="18032" marR="18032" marT="9016" marB="9016">
                    <a:lnL>
                      <a:noFill/>
                    </a:lnL>
                    <a:lnR>
                      <a:noFill/>
                    </a:lnR>
                    <a:lnT>
                      <a:noFill/>
                    </a:lnT>
                    <a:lnB>
                      <a:noFill/>
                    </a:lnB>
                    <a:solidFill>
                      <a:srgbClr val="FFFFFF"/>
                    </a:solidFill>
                  </a:tcPr>
                </a:tc>
              </a:tr>
              <a:tr h="202818">
                <a:tc>
                  <a:txBody>
                    <a:bodyPr/>
                    <a:lstStyle/>
                    <a:p>
                      <a:pPr algn="r"/>
                      <a:r>
                        <a:rPr lang="en-US" sz="1050" b="1">
                          <a:solidFill>
                            <a:schemeClr val="bg2"/>
                          </a:solidFill>
                          <a:effectLst/>
                          <a:hlinkClick r:id="rId8"/>
                        </a:rPr>
                        <a:t> 282</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Managing Indirect Costs (2010 - 2012)</a:t>
                      </a:r>
                    </a:p>
                  </a:txBody>
                  <a:tcPr marL="18032" marR="18032" marT="9016" marB="9016">
                    <a:lnL>
                      <a:noFill/>
                    </a:lnL>
                    <a:lnR>
                      <a:noFill/>
                    </a:lnR>
                    <a:lnT>
                      <a:noFill/>
                    </a:lnT>
                    <a:lnB>
                      <a:noFill/>
                    </a:lnB>
                    <a:solidFill>
                      <a:srgbClr val="FFFFFF"/>
                    </a:solidFill>
                  </a:tcPr>
                </a:tc>
              </a:tr>
              <a:tr h="202818">
                <a:tc>
                  <a:txBody>
                    <a:bodyPr/>
                    <a:lstStyle/>
                    <a:p>
                      <a:pPr algn="r"/>
                      <a:r>
                        <a:rPr lang="en-US" sz="1050" b="1">
                          <a:solidFill>
                            <a:schemeClr val="bg2"/>
                          </a:solidFill>
                          <a:effectLst/>
                          <a:hlinkClick r:id="rId9"/>
                        </a:rPr>
                        <a:t> 283</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100" b="1">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100" b="1" dirty="0">
                          <a:solidFill>
                            <a:schemeClr val="bg2"/>
                          </a:solidFill>
                          <a:effectLst/>
                        </a:rPr>
                        <a:t>Modularization (2010 - 2012)</a:t>
                      </a:r>
                    </a:p>
                  </a:txBody>
                  <a:tcPr marL="18032" marR="18032" marT="9016" marB="9016">
                    <a:lnL>
                      <a:noFill/>
                    </a:lnL>
                    <a:lnR>
                      <a:noFill/>
                    </a:lnR>
                    <a:lnT>
                      <a:noFill/>
                    </a:lnT>
                    <a:lnB>
                      <a:noFill/>
                    </a:lnB>
                    <a:solidFill>
                      <a:srgbClr val="FFFFFF"/>
                    </a:solidFill>
                  </a:tcPr>
                </a:tc>
              </a:tr>
              <a:tr h="263664">
                <a:tc>
                  <a:txBody>
                    <a:bodyPr/>
                    <a:lstStyle/>
                    <a:p>
                      <a:pPr algn="r"/>
                      <a:r>
                        <a:rPr lang="en-US" sz="1050" b="1">
                          <a:solidFill>
                            <a:schemeClr val="bg2"/>
                          </a:solidFill>
                          <a:effectLst/>
                          <a:hlinkClick r:id="rId10"/>
                        </a:rPr>
                        <a:t> 284</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Leading Indicators for Safety (2010 - 2012)</a:t>
                      </a:r>
                    </a:p>
                  </a:txBody>
                  <a:tcPr marL="18032" marR="18032" marT="9016" marB="9016">
                    <a:lnL>
                      <a:noFill/>
                    </a:lnL>
                    <a:lnR>
                      <a:noFill/>
                    </a:lnR>
                    <a:lnT>
                      <a:noFill/>
                    </a:lnT>
                    <a:lnB>
                      <a:noFill/>
                    </a:lnB>
                    <a:solidFill>
                      <a:srgbClr val="FFFFFF"/>
                    </a:solidFill>
                  </a:tcPr>
                </a:tc>
              </a:tr>
              <a:tr h="446201">
                <a:tc>
                  <a:txBody>
                    <a:bodyPr/>
                    <a:lstStyle/>
                    <a:p>
                      <a:pPr algn="r"/>
                      <a:r>
                        <a:rPr lang="en-US" sz="1050" b="1">
                          <a:solidFill>
                            <a:schemeClr val="bg2"/>
                          </a:solidFill>
                          <a:effectLst/>
                          <a:hlinkClick r:id="rId11"/>
                        </a:rPr>
                        <a:t> 290</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100" b="1">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100" b="1" dirty="0">
                          <a:solidFill>
                            <a:schemeClr val="bg2"/>
                          </a:solidFill>
                          <a:effectLst/>
                        </a:rPr>
                        <a:t>Quantifying the Impact of Change from Project Authorization to Startup (2011 - 2013)</a:t>
                      </a:r>
                    </a:p>
                  </a:txBody>
                  <a:tcPr marL="18032" marR="18032" marT="9016" marB="9016">
                    <a:lnL>
                      <a:noFill/>
                    </a:lnL>
                    <a:lnR>
                      <a:noFill/>
                    </a:lnR>
                    <a:lnT>
                      <a:noFill/>
                    </a:lnT>
                    <a:lnB>
                      <a:noFill/>
                    </a:lnB>
                    <a:solidFill>
                      <a:srgbClr val="FFFFFF"/>
                    </a:solidFill>
                  </a:tcPr>
                </a:tc>
              </a:tr>
              <a:tr h="385355">
                <a:tc>
                  <a:txBody>
                    <a:bodyPr/>
                    <a:lstStyle/>
                    <a:p>
                      <a:pPr algn="r"/>
                      <a:r>
                        <a:rPr lang="en-US" sz="1050" b="1">
                          <a:solidFill>
                            <a:schemeClr val="bg2"/>
                          </a:solidFill>
                          <a:effectLst/>
                          <a:hlinkClick r:id="rId12"/>
                        </a:rPr>
                        <a:t> 291</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Improving the Accuracy of Project Outcome Predictions (2011 - 2013)</a:t>
                      </a:r>
                    </a:p>
                  </a:txBody>
                  <a:tcPr marL="18032" marR="18032" marT="9016" marB="9016">
                    <a:lnL>
                      <a:noFill/>
                    </a:lnL>
                    <a:lnR>
                      <a:noFill/>
                    </a:lnR>
                    <a:lnT>
                      <a:noFill/>
                    </a:lnT>
                    <a:lnB>
                      <a:noFill/>
                    </a:lnB>
                    <a:solidFill>
                      <a:srgbClr val="FFFFFF"/>
                    </a:solidFill>
                  </a:tcPr>
                </a:tc>
              </a:tr>
              <a:tr h="534535">
                <a:tc>
                  <a:txBody>
                    <a:bodyPr/>
                    <a:lstStyle/>
                    <a:p>
                      <a:pPr algn="r"/>
                      <a:r>
                        <a:rPr lang="en-US" sz="1050" b="1">
                          <a:solidFill>
                            <a:schemeClr val="bg2"/>
                          </a:solidFill>
                          <a:effectLst/>
                          <a:hlinkClick r:id="rId13"/>
                        </a:rPr>
                        <a:t> 292</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100" b="1" dirty="0">
                          <a:solidFill>
                            <a:schemeClr val="bg2"/>
                          </a:solidFill>
                          <a:effectLst/>
                        </a:rPr>
                        <a:t>Knowledge</a:t>
                      </a:r>
                      <a:r>
                        <a:rPr lang="en-US" sz="1050" dirty="0">
                          <a:solidFill>
                            <a:schemeClr val="bg2"/>
                          </a:solidFill>
                          <a:effectLst/>
                        </a:rPr>
                        <a:t> </a:t>
                      </a:r>
                      <a:r>
                        <a:rPr lang="en-US" sz="1100" b="1" dirty="0">
                          <a:solidFill>
                            <a:schemeClr val="bg2"/>
                          </a:solidFill>
                          <a:effectLst/>
                        </a:rPr>
                        <a:t>Transfer from the Near-Retirement Generation to the Next Generation </a:t>
                      </a:r>
                      <a:r>
                        <a:rPr lang="en-US" sz="1050" dirty="0">
                          <a:solidFill>
                            <a:schemeClr val="bg2"/>
                          </a:solidFill>
                          <a:effectLst/>
                        </a:rPr>
                        <a:t>(2011 - 2013)</a:t>
                      </a:r>
                    </a:p>
                  </a:txBody>
                  <a:tcPr marL="18032" marR="18032" marT="9016" marB="9016">
                    <a:lnL>
                      <a:noFill/>
                    </a:lnL>
                    <a:lnR>
                      <a:noFill/>
                    </a:lnR>
                    <a:lnT>
                      <a:noFill/>
                    </a:lnT>
                    <a:lnB>
                      <a:noFill/>
                    </a:lnB>
                    <a:solidFill>
                      <a:srgbClr val="FFFFFF"/>
                    </a:solidFill>
                  </a:tcPr>
                </a:tc>
              </a:tr>
              <a:tr h="363116">
                <a:tc>
                  <a:txBody>
                    <a:bodyPr/>
                    <a:lstStyle/>
                    <a:p>
                      <a:pPr algn="r"/>
                      <a:r>
                        <a:rPr lang="en-US" sz="1050" b="1" smtClean="0">
                          <a:solidFill>
                            <a:schemeClr val="bg2"/>
                          </a:solidFill>
                          <a:effectLst/>
                          <a:hlinkClick r:id="rId14"/>
                        </a:rPr>
                        <a:t> 293</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Strategies for HSE Hazard Recognition (2011 - 2013)</a:t>
                      </a:r>
                    </a:p>
                  </a:txBody>
                  <a:tcPr marL="18032" marR="18032" marT="9016" marB="9016">
                    <a:lnL>
                      <a:noFill/>
                    </a:lnL>
                    <a:lnR>
                      <a:noFill/>
                    </a:lnR>
                    <a:lnT>
                      <a:noFill/>
                    </a:lnT>
                    <a:lnB>
                      <a:noFill/>
                    </a:lnB>
                    <a:solidFill>
                      <a:srgbClr val="FFFFFF"/>
                    </a:solidFill>
                  </a:tcPr>
                </a:tc>
              </a:tr>
              <a:tr h="363116">
                <a:tc>
                  <a:txBody>
                    <a:bodyPr/>
                    <a:lstStyle/>
                    <a:p>
                      <a:pPr algn="r"/>
                      <a:r>
                        <a:rPr lang="en-US" sz="1050" b="1">
                          <a:solidFill>
                            <a:schemeClr val="bg2"/>
                          </a:solidFill>
                          <a:effectLst/>
                          <a:hlinkClick r:id="rId15"/>
                        </a:rPr>
                        <a:t> 294</a:t>
                      </a:r>
                      <a:endParaRPr lang="en-US" sz="1050">
                        <a:solidFill>
                          <a:schemeClr val="bg2"/>
                        </a:solidFill>
                        <a:effectLst/>
                      </a:endParaRPr>
                    </a:p>
                  </a:txBody>
                  <a:tcPr marL="18032" marR="18032" marT="9016" marB="9016">
                    <a:lnL>
                      <a:noFill/>
                    </a:lnL>
                    <a:lnR>
                      <a:noFill/>
                    </a:lnR>
                    <a:lnT>
                      <a:noFill/>
                    </a:lnT>
                    <a:lnB>
                      <a:noFill/>
                    </a:lnB>
                    <a:solidFill>
                      <a:srgbClr val="FFFFFF"/>
                    </a:solidFill>
                  </a:tcPr>
                </a:tc>
                <a:tc>
                  <a:txBody>
                    <a:bodyPr/>
                    <a:lstStyle/>
                    <a:p>
                      <a:r>
                        <a:rPr lang="en-US" sz="1050">
                          <a:solidFill>
                            <a:schemeClr val="bg2"/>
                          </a:solidFill>
                          <a:effectLst/>
                        </a:rPr>
                        <a:t> </a:t>
                      </a:r>
                    </a:p>
                  </a:txBody>
                  <a:tcPr marL="18032" marR="18032" marT="9016" marB="9016">
                    <a:lnL>
                      <a:noFill/>
                    </a:lnL>
                    <a:lnR>
                      <a:noFill/>
                    </a:lnR>
                    <a:lnT>
                      <a:noFill/>
                    </a:lnT>
                    <a:lnB>
                      <a:noFill/>
                    </a:lnB>
                    <a:solidFill>
                      <a:srgbClr val="FFFFFF"/>
                    </a:solidFill>
                  </a:tcPr>
                </a:tc>
                <a:tc>
                  <a:txBody>
                    <a:bodyPr/>
                    <a:lstStyle/>
                    <a:p>
                      <a:r>
                        <a:rPr lang="en-US" sz="1050" dirty="0" smtClean="0">
                          <a:solidFill>
                            <a:schemeClr val="bg2"/>
                          </a:solidFill>
                          <a:effectLst/>
                        </a:rPr>
                        <a:t>Deploying Best Practices in Unfamiliar Countries (2011 - 2013)</a:t>
                      </a:r>
                      <a:endParaRPr lang="en-US" sz="1050" dirty="0">
                        <a:solidFill>
                          <a:schemeClr val="bg2"/>
                        </a:solidFill>
                        <a:effectLst/>
                      </a:endParaRPr>
                    </a:p>
                  </a:txBody>
                  <a:tcPr marL="18032" marR="18032" marT="9016" marB="9016">
                    <a:lnL>
                      <a:noFill/>
                    </a:lnL>
                    <a:lnR>
                      <a:noFill/>
                    </a:lnR>
                    <a:lnT>
                      <a:noFill/>
                    </a:lnT>
                    <a:lnB>
                      <a:noFill/>
                    </a:lnB>
                    <a:solidFill>
                      <a:srgbClr val="FFFFFF"/>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53860964"/>
              </p:ext>
            </p:extLst>
          </p:nvPr>
        </p:nvGraphicFramePr>
        <p:xfrm>
          <a:off x="5334000" y="1577975"/>
          <a:ext cx="3505201" cy="4867229"/>
        </p:xfrm>
        <a:graphic>
          <a:graphicData uri="http://schemas.openxmlformats.org/drawingml/2006/table">
            <a:tbl>
              <a:tblPr/>
              <a:tblGrid>
                <a:gridCol w="479249"/>
                <a:gridCol w="75688"/>
                <a:gridCol w="2950264"/>
              </a:tblGrid>
              <a:tr h="568113">
                <a:tc>
                  <a:txBody>
                    <a:bodyPr/>
                    <a:lstStyle/>
                    <a:p>
                      <a:pPr algn="r"/>
                      <a:endParaRPr lang="en-US" sz="1100" b="1" dirty="0" smtClean="0">
                        <a:solidFill>
                          <a:schemeClr val="bg2"/>
                        </a:solidFill>
                        <a:effectLst/>
                        <a:hlinkClick r:id="rId16"/>
                      </a:endParaRPr>
                    </a:p>
                    <a:p>
                      <a:pPr algn="r"/>
                      <a:endParaRPr lang="en-US" sz="1100" b="1" dirty="0" smtClean="0">
                        <a:solidFill>
                          <a:schemeClr val="bg2"/>
                        </a:solidFill>
                        <a:effectLst/>
                        <a:hlinkClick r:id="rId16"/>
                      </a:endParaRPr>
                    </a:p>
                    <a:p>
                      <a:pPr algn="r"/>
                      <a:r>
                        <a:rPr lang="en-US" sz="1100" b="1" dirty="0">
                          <a:solidFill>
                            <a:schemeClr val="bg2"/>
                          </a:solidFill>
                          <a:effectLst/>
                          <a:hlinkClick r:id="rId16"/>
                        </a:rPr>
                        <a:t> 300</a:t>
                      </a:r>
                      <a:endParaRPr lang="en-US" sz="1100" dirty="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200" b="1">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endParaRPr lang="en-US" sz="1200" b="1" dirty="0" smtClean="0">
                        <a:solidFill>
                          <a:schemeClr val="bg2"/>
                        </a:solidFill>
                        <a:effectLst/>
                      </a:endParaRPr>
                    </a:p>
                    <a:p>
                      <a:endParaRPr lang="en-US" sz="1200" b="1" dirty="0" smtClean="0">
                        <a:solidFill>
                          <a:schemeClr val="bg2"/>
                        </a:solidFill>
                        <a:effectLst/>
                      </a:endParaRPr>
                    </a:p>
                    <a:p>
                      <a:r>
                        <a:rPr lang="en-US" sz="1200" b="1" dirty="0" smtClean="0">
                          <a:solidFill>
                            <a:schemeClr val="bg2"/>
                          </a:solidFill>
                          <a:effectLst/>
                        </a:rPr>
                        <a:t>True </a:t>
                      </a:r>
                      <a:r>
                        <a:rPr lang="en-US" sz="1200" b="1" dirty="0">
                          <a:solidFill>
                            <a:schemeClr val="bg2"/>
                          </a:solidFill>
                          <a:effectLst/>
                        </a:rPr>
                        <a:t>Impact of Late Deliverables at the </a:t>
                      </a:r>
                      <a:r>
                        <a:rPr lang="en-US" sz="1400" b="1" dirty="0">
                          <a:solidFill>
                            <a:schemeClr val="bg2"/>
                          </a:solidFill>
                          <a:effectLst/>
                        </a:rPr>
                        <a:t>Construction</a:t>
                      </a:r>
                      <a:r>
                        <a:rPr lang="en-US" sz="1200" b="1" dirty="0">
                          <a:solidFill>
                            <a:schemeClr val="bg2"/>
                          </a:solidFill>
                          <a:effectLst/>
                        </a:rPr>
                        <a:t> Site (2012 - 2014)</a:t>
                      </a:r>
                    </a:p>
                  </a:txBody>
                  <a:tcPr marL="25144" marR="25144" marT="12572" marB="12572">
                    <a:lnL>
                      <a:noFill/>
                    </a:lnL>
                    <a:lnR>
                      <a:noFill/>
                    </a:lnR>
                    <a:lnT>
                      <a:noFill/>
                    </a:lnT>
                    <a:lnB>
                      <a:noFill/>
                    </a:lnB>
                    <a:solidFill>
                      <a:srgbClr val="FFFFFF"/>
                    </a:solidFill>
                  </a:tcPr>
                </a:tc>
              </a:tr>
              <a:tr h="568113">
                <a:tc>
                  <a:txBody>
                    <a:bodyPr/>
                    <a:lstStyle/>
                    <a:p>
                      <a:pPr algn="r"/>
                      <a:r>
                        <a:rPr lang="en-US" sz="1100" b="1">
                          <a:solidFill>
                            <a:schemeClr val="bg2"/>
                          </a:solidFill>
                          <a:effectLst/>
                          <a:hlinkClick r:id="rId17"/>
                        </a:rPr>
                        <a:t> 301</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dirty="0">
                          <a:solidFill>
                            <a:schemeClr val="bg2"/>
                          </a:solidFill>
                          <a:effectLst/>
                        </a:rPr>
                        <a:t>Using Near Miss Reporting to Enhance Safety Performance (2012 - 2014)</a:t>
                      </a:r>
                    </a:p>
                  </a:txBody>
                  <a:tcPr marL="25144" marR="25144" marT="12572" marB="12572">
                    <a:lnL>
                      <a:noFill/>
                    </a:lnL>
                    <a:lnR>
                      <a:noFill/>
                    </a:lnR>
                    <a:lnT>
                      <a:noFill/>
                    </a:lnT>
                    <a:lnB>
                      <a:noFill/>
                    </a:lnB>
                    <a:solidFill>
                      <a:srgbClr val="FFFFFF"/>
                    </a:solidFill>
                  </a:tcPr>
                </a:tc>
              </a:tr>
              <a:tr h="258233">
                <a:tc>
                  <a:txBody>
                    <a:bodyPr/>
                    <a:lstStyle/>
                    <a:p>
                      <a:pPr algn="r"/>
                      <a:r>
                        <a:rPr lang="en-US" sz="1100" b="1">
                          <a:solidFill>
                            <a:schemeClr val="bg2"/>
                          </a:solidFill>
                          <a:effectLst/>
                          <a:hlinkClick r:id="rId18"/>
                        </a:rPr>
                        <a:t> 302</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200" b="1" dirty="0">
                          <a:solidFill>
                            <a:schemeClr val="bg2"/>
                          </a:solidFill>
                          <a:effectLst/>
                        </a:rPr>
                        <a:t>Interface Management (2012 - 2014)</a:t>
                      </a:r>
                    </a:p>
                  </a:txBody>
                  <a:tcPr marL="25144" marR="25144" marT="12572" marB="12572">
                    <a:lnL>
                      <a:noFill/>
                    </a:lnL>
                    <a:lnR>
                      <a:noFill/>
                    </a:lnR>
                    <a:lnT>
                      <a:noFill/>
                    </a:lnT>
                    <a:lnB>
                      <a:noFill/>
                    </a:lnB>
                    <a:solidFill>
                      <a:srgbClr val="FFFFFF"/>
                    </a:solidFill>
                  </a:tcPr>
                </a:tc>
              </a:tr>
              <a:tr h="490644">
                <a:tc>
                  <a:txBody>
                    <a:bodyPr/>
                    <a:lstStyle/>
                    <a:p>
                      <a:pPr algn="r"/>
                      <a:r>
                        <a:rPr lang="en-US" sz="1100" b="1">
                          <a:solidFill>
                            <a:schemeClr val="bg2"/>
                          </a:solidFill>
                          <a:effectLst/>
                          <a:hlinkClick r:id="rId19"/>
                        </a:rPr>
                        <a:t> 303</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Managing a Portfolio of Projects-Metrics for Improvement (2012 - 2014)</a:t>
                      </a:r>
                    </a:p>
                  </a:txBody>
                  <a:tcPr marL="25144" marR="25144" marT="12572" marB="12572">
                    <a:lnL>
                      <a:noFill/>
                    </a:lnL>
                    <a:lnR>
                      <a:noFill/>
                    </a:lnR>
                    <a:lnT>
                      <a:noFill/>
                    </a:lnT>
                    <a:lnB>
                      <a:noFill/>
                    </a:lnB>
                    <a:solidFill>
                      <a:srgbClr val="FFFFFF"/>
                    </a:solidFill>
                  </a:tcPr>
                </a:tc>
              </a:tr>
              <a:tr h="645583">
                <a:tc>
                  <a:txBody>
                    <a:bodyPr/>
                    <a:lstStyle/>
                    <a:p>
                      <a:pPr algn="r"/>
                      <a:r>
                        <a:rPr lang="en-US" sz="1100" b="1">
                          <a:solidFill>
                            <a:schemeClr val="bg2"/>
                          </a:solidFill>
                          <a:effectLst/>
                          <a:hlinkClick r:id="rId20"/>
                        </a:rPr>
                        <a:t> 304</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dirty="0">
                          <a:solidFill>
                            <a:schemeClr val="bg2"/>
                          </a:solidFill>
                          <a:effectLst/>
                        </a:rPr>
                        <a:t>Sustainability Practices and Metrics for the Construction Phase of Capital Projects (2012 - 2014)</a:t>
                      </a:r>
                    </a:p>
                  </a:txBody>
                  <a:tcPr marL="25144" marR="25144" marT="12572" marB="12572">
                    <a:lnL>
                      <a:noFill/>
                    </a:lnL>
                    <a:lnR>
                      <a:noFill/>
                    </a:lnR>
                    <a:lnT>
                      <a:noFill/>
                    </a:lnT>
                    <a:lnB>
                      <a:noFill/>
                    </a:lnB>
                    <a:solidFill>
                      <a:srgbClr val="FFFFFF"/>
                    </a:solidFill>
                  </a:tcPr>
                </a:tc>
              </a:tr>
              <a:tr h="413173">
                <a:tc>
                  <a:txBody>
                    <a:bodyPr/>
                    <a:lstStyle/>
                    <a:p>
                      <a:pPr algn="r"/>
                      <a:r>
                        <a:rPr lang="en-US" sz="1100" b="1">
                          <a:solidFill>
                            <a:schemeClr val="bg2"/>
                          </a:solidFill>
                          <a:effectLst/>
                          <a:hlinkClick r:id="rId21"/>
                        </a:rPr>
                        <a:t> 305</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Measuring Project Complexity and Its Impact (2012 - 2014)</a:t>
                      </a:r>
                    </a:p>
                  </a:txBody>
                  <a:tcPr marL="25144" marR="25144" marT="12572" marB="12572">
                    <a:lnL>
                      <a:noFill/>
                    </a:lnL>
                    <a:lnR>
                      <a:noFill/>
                    </a:lnR>
                    <a:lnT>
                      <a:noFill/>
                    </a:lnT>
                    <a:lnB>
                      <a:noFill/>
                    </a:lnB>
                    <a:solidFill>
                      <a:srgbClr val="FFFFFF"/>
                    </a:solidFill>
                  </a:tcPr>
                </a:tc>
              </a:tr>
              <a:tr h="413173">
                <a:tc>
                  <a:txBody>
                    <a:bodyPr/>
                    <a:lstStyle/>
                    <a:p>
                      <a:pPr algn="r"/>
                      <a:r>
                        <a:rPr lang="en-US" sz="1100" b="1">
                          <a:solidFill>
                            <a:schemeClr val="bg2"/>
                          </a:solidFill>
                          <a:effectLst/>
                          <a:hlinkClick r:id="rId22"/>
                        </a:rPr>
                        <a:t> 306</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b="1">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b="1" dirty="0">
                          <a:solidFill>
                            <a:schemeClr val="bg2"/>
                          </a:solidFill>
                          <a:effectLst/>
                        </a:rPr>
                        <a:t>Quantitative Measurement of PM Competencies (2012 - 2014)</a:t>
                      </a:r>
                    </a:p>
                  </a:txBody>
                  <a:tcPr marL="25144" marR="25144" marT="12572" marB="12572">
                    <a:lnL>
                      <a:noFill/>
                    </a:lnL>
                    <a:lnR>
                      <a:noFill/>
                    </a:lnR>
                    <a:lnT>
                      <a:noFill/>
                    </a:lnT>
                    <a:lnB>
                      <a:noFill/>
                    </a:lnB>
                    <a:solidFill>
                      <a:srgbClr val="FFFFFF"/>
                    </a:solidFill>
                  </a:tcPr>
                </a:tc>
              </a:tr>
              <a:tr h="645583">
                <a:tc>
                  <a:txBody>
                    <a:bodyPr/>
                    <a:lstStyle/>
                    <a:p>
                      <a:pPr algn="r"/>
                      <a:r>
                        <a:rPr lang="en-US" sz="1100" b="1">
                          <a:solidFill>
                            <a:schemeClr val="bg2"/>
                          </a:solidFill>
                          <a:effectLst/>
                          <a:hlinkClick r:id="rId23"/>
                        </a:rPr>
                        <a:t> 307</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Mitigating Threats of Counterfeit Materials in the Capital Projects Industry (2012 - 2014)</a:t>
                      </a:r>
                    </a:p>
                  </a:txBody>
                  <a:tcPr marL="25144" marR="25144" marT="12572" marB="12572">
                    <a:lnL>
                      <a:noFill/>
                    </a:lnL>
                    <a:lnR>
                      <a:noFill/>
                    </a:lnR>
                    <a:lnT>
                      <a:noFill/>
                    </a:lnT>
                    <a:lnB>
                      <a:noFill/>
                    </a:lnB>
                    <a:solidFill>
                      <a:srgbClr val="FFFFFF"/>
                    </a:solidFill>
                  </a:tcPr>
                </a:tc>
              </a:tr>
              <a:tr h="645583">
                <a:tc>
                  <a:txBody>
                    <a:bodyPr/>
                    <a:lstStyle/>
                    <a:p>
                      <a:pPr algn="r"/>
                      <a:r>
                        <a:rPr lang="en-US" sz="1100" b="1">
                          <a:solidFill>
                            <a:schemeClr val="bg2"/>
                          </a:solidFill>
                          <a:effectLst/>
                          <a:hlinkClick r:id="rId24"/>
                        </a:rPr>
                        <a:t> 308</a:t>
                      </a:r>
                      <a:endParaRPr lang="en-US" sz="1100">
                        <a:solidFill>
                          <a:schemeClr val="bg2"/>
                        </a:solidFill>
                        <a:effectLst/>
                      </a:endParaRPr>
                    </a:p>
                  </a:txBody>
                  <a:tcPr marL="25144" marR="25144" marT="12572" marB="12572">
                    <a:lnL>
                      <a:noFill/>
                    </a:lnL>
                    <a:lnR>
                      <a:noFill/>
                    </a:lnR>
                    <a:lnT>
                      <a:noFill/>
                    </a:lnT>
                    <a:lnB>
                      <a:noFill/>
                    </a:lnB>
                    <a:solidFill>
                      <a:srgbClr val="FFFFFF"/>
                    </a:solidFill>
                  </a:tcPr>
                </a:tc>
                <a:tc>
                  <a:txBody>
                    <a:bodyPr/>
                    <a:lstStyle/>
                    <a:p>
                      <a:r>
                        <a:rPr lang="en-US" sz="1100">
                          <a:solidFill>
                            <a:schemeClr val="bg2"/>
                          </a:solidFill>
                          <a:effectLst/>
                        </a:rPr>
                        <a:t> </a:t>
                      </a:r>
                    </a:p>
                  </a:txBody>
                  <a:tcPr marL="25144" marR="25144" marT="12572" marB="12572">
                    <a:lnL>
                      <a:noFill/>
                    </a:lnL>
                    <a:lnR>
                      <a:noFill/>
                    </a:lnR>
                    <a:lnT>
                      <a:noFill/>
                    </a:lnT>
                    <a:lnB>
                      <a:noFill/>
                    </a:lnB>
                    <a:solidFill>
                      <a:srgbClr val="FFFFFF"/>
                    </a:solidFill>
                  </a:tcPr>
                </a:tc>
                <a:tc>
                  <a:txBody>
                    <a:bodyPr/>
                    <a:lstStyle/>
                    <a:p>
                      <a:r>
                        <a:rPr lang="en-US" sz="1100" dirty="0">
                          <a:solidFill>
                            <a:schemeClr val="bg2"/>
                          </a:solidFill>
                          <a:effectLst/>
                        </a:rPr>
                        <a:t>Achieving Zero Rework through Effective Supplier Quality Practices (2012 - 2014)</a:t>
                      </a:r>
                    </a:p>
                  </a:txBody>
                  <a:tcPr marL="25144" marR="25144" marT="12572" marB="12572">
                    <a:lnL>
                      <a:noFill/>
                    </a:lnL>
                    <a:lnR>
                      <a:noFill/>
                    </a:lnR>
                    <a:lnT>
                      <a:noFill/>
                    </a:lnT>
                    <a:lnB>
                      <a:noFill/>
                    </a:lnB>
                    <a:solidFill>
                      <a:srgbClr val="FFFFFF"/>
                    </a:solidFill>
                  </a:tcPr>
                </a:tc>
              </a:tr>
            </a:tbl>
          </a:graphicData>
        </a:graphic>
      </p:graphicFrame>
      <p:sp>
        <p:nvSpPr>
          <p:cNvPr id="7" name="Rectangle 1"/>
          <p:cNvSpPr>
            <a:spLocks noChangeArrowheads="1"/>
          </p:cNvSpPr>
          <p:nvPr/>
        </p:nvSpPr>
        <p:spPr bwMode="auto">
          <a:xfrm>
            <a:off x="3663950" y="157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92041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5">
      <a:dk1>
        <a:srgbClr val="000000"/>
      </a:dk1>
      <a:lt1>
        <a:srgbClr val="FFFFFF"/>
      </a:lt1>
      <a:dk2>
        <a:srgbClr val="CC0000"/>
      </a:dk2>
      <a:lt2>
        <a:srgbClr val="808080"/>
      </a:lt2>
      <a:accent1>
        <a:srgbClr val="FFCC00"/>
      </a:accent1>
      <a:accent2>
        <a:srgbClr val="003366"/>
      </a:accent2>
      <a:accent3>
        <a:srgbClr val="FFFFFF"/>
      </a:accent3>
      <a:accent4>
        <a:srgbClr val="000000"/>
      </a:accent4>
      <a:accent5>
        <a:srgbClr val="FFE2AA"/>
      </a:accent5>
      <a:accent6>
        <a:srgbClr val="002D5C"/>
      </a:accent6>
      <a:hlink>
        <a:srgbClr val="993366"/>
      </a:hlink>
      <a:folHlink>
        <a:srgbClr val="00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D529D"/>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1D529D"/>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CC0000"/>
        </a:dk2>
        <a:lt2>
          <a:srgbClr val="808080"/>
        </a:lt2>
        <a:accent1>
          <a:srgbClr val="CC9900"/>
        </a:accent1>
        <a:accent2>
          <a:srgbClr val="336699"/>
        </a:accent2>
        <a:accent3>
          <a:srgbClr val="FFFFFF"/>
        </a:accent3>
        <a:accent4>
          <a:srgbClr val="000000"/>
        </a:accent4>
        <a:accent5>
          <a:srgbClr val="E2CAAA"/>
        </a:accent5>
        <a:accent6>
          <a:srgbClr val="2D5C8A"/>
        </a:accent6>
        <a:hlink>
          <a:srgbClr val="800080"/>
        </a:hlink>
        <a:folHlink>
          <a:srgbClr val="0080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CC0000"/>
        </a:dk2>
        <a:lt2>
          <a:srgbClr val="808080"/>
        </a:lt2>
        <a:accent1>
          <a:srgbClr val="CC9900"/>
        </a:accent1>
        <a:accent2>
          <a:srgbClr val="003366"/>
        </a:accent2>
        <a:accent3>
          <a:srgbClr val="FFFFFF"/>
        </a:accent3>
        <a:accent4>
          <a:srgbClr val="000000"/>
        </a:accent4>
        <a:accent5>
          <a:srgbClr val="E2CAAA"/>
        </a:accent5>
        <a:accent6>
          <a:srgbClr val="002D5C"/>
        </a:accent6>
        <a:hlink>
          <a:srgbClr val="993366"/>
        </a:hlink>
        <a:folHlink>
          <a:srgbClr val="0066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CC0000"/>
        </a:dk2>
        <a:lt2>
          <a:srgbClr val="808080"/>
        </a:lt2>
        <a:accent1>
          <a:srgbClr val="FFCC00"/>
        </a:accent1>
        <a:accent2>
          <a:srgbClr val="003366"/>
        </a:accent2>
        <a:accent3>
          <a:srgbClr val="FFFFFF"/>
        </a:accent3>
        <a:accent4>
          <a:srgbClr val="000000"/>
        </a:accent4>
        <a:accent5>
          <a:srgbClr val="FFE2AA"/>
        </a:accent5>
        <a:accent6>
          <a:srgbClr val="002D5C"/>
        </a:accent6>
        <a:hlink>
          <a:srgbClr val="993366"/>
        </a:hlink>
        <a:folHlink>
          <a:srgbClr val="00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jfiatech.ppt_1">
  <a:themeElements>
    <a:clrScheme name="rjfiatech.ppt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jfiatech.ppt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jfiatech.ppt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jfiatech.ppt_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jfiatech.ppt_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jfiatech.ppt_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jfiatech.ppt_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jfiatech.ppt_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jfiatech.ppt_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5880</TotalTime>
  <Words>3096</Words>
  <Application>Microsoft Office PowerPoint</Application>
  <PresentationFormat>On-screen Show (4:3)</PresentationFormat>
  <Paragraphs>671</Paragraphs>
  <Slides>69</Slides>
  <Notes>7</Notes>
  <HiddenSlides>1</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69</vt:i4>
      </vt:variant>
    </vt:vector>
  </HeadingPairs>
  <TitlesOfParts>
    <vt:vector size="77" baseType="lpstr">
      <vt:lpstr>Technic</vt:lpstr>
      <vt:lpstr>Custom Design</vt:lpstr>
      <vt:lpstr>Default Design</vt:lpstr>
      <vt:lpstr>1_rjfiatech.ppt_1</vt:lpstr>
      <vt:lpstr>1_Default Design</vt:lpstr>
      <vt:lpstr>CorelDRAW</vt:lpstr>
      <vt:lpstr>CorelDRAW.Graphic.12</vt:lpstr>
      <vt:lpstr>Picture</vt:lpstr>
      <vt:lpstr>EVERYTHING!</vt:lpstr>
      <vt:lpstr>PowerPoint Presentation</vt:lpstr>
      <vt:lpstr>1937 SNOW WHITE</vt:lpstr>
      <vt:lpstr>RETHINK</vt:lpstr>
      <vt:lpstr>CII – TSUNAMI of PROJECTS</vt:lpstr>
      <vt:lpstr>PowerPoint Presentation</vt:lpstr>
      <vt:lpstr>RETHINK  OUTLINE</vt:lpstr>
      <vt:lpstr>What’s New at CII/CMAA/FIATECH</vt:lpstr>
      <vt:lpstr>CURRENT RESEARCH TEAMS</vt:lpstr>
      <vt:lpstr>QUESTION POSED to CII BOA</vt:lpstr>
      <vt:lpstr>PowerPoint Presentation</vt:lpstr>
      <vt:lpstr>CONSTRUCTION vs. MANUFACTURING</vt:lpstr>
      <vt:lpstr>Modularization + Standardization</vt:lpstr>
      <vt:lpstr>Standardization Benefits &amp; Tradeoffs Scale</vt:lpstr>
      <vt:lpstr>Lessons-Learned from Case Studies</vt:lpstr>
      <vt:lpstr>RETHINK FAST TRACK</vt:lpstr>
      <vt:lpstr>RETHINK AUTOMATION</vt:lpstr>
      <vt:lpstr>PowerPoint Presentation</vt:lpstr>
      <vt:lpstr>RETHINK DISCIPLINE ROLES</vt:lpstr>
      <vt:lpstr>RETHINK VENDOR INFORMATION</vt:lpstr>
      <vt:lpstr>RETHINK DELIVERABLES</vt:lpstr>
      <vt:lpstr>PowerPoint Presentation</vt:lpstr>
      <vt:lpstr>2-SIDED ISO</vt:lpstr>
      <vt:lpstr>RETHINK DELIVERABLES</vt:lpstr>
      <vt:lpstr>RETHINK LEADERSHIP</vt:lpstr>
      <vt:lpstr>LEADERSHIP –PM/CM SKILLS</vt:lpstr>
      <vt:lpstr>PM Skills of the Future</vt:lpstr>
      <vt:lpstr>CII CMAA RESEARCH</vt:lpstr>
      <vt:lpstr>PowerPoint Presentation</vt:lpstr>
      <vt:lpstr>What got you HERE</vt:lpstr>
      <vt:lpstr>PowerPoint Presentation</vt:lpstr>
      <vt:lpstr>PowerPoint Presentation</vt:lpstr>
      <vt:lpstr>PowerPoint Presentation</vt:lpstr>
      <vt:lpstr>NIST  Aug 2004</vt:lpstr>
      <vt:lpstr>PowerPoint Presentation</vt:lpstr>
      <vt:lpstr>INFORMATION SHARING</vt:lpstr>
      <vt:lpstr>PowerPoint Presentation</vt:lpstr>
      <vt:lpstr>Realizing Productivity Improvement Through Integrated Automated Procurement &amp; Supply Networks  </vt:lpstr>
      <vt:lpstr>Member Motivation  </vt:lpstr>
      <vt:lpstr>Perspective - Project Costs</vt:lpstr>
      <vt:lpstr>EMSA:  Expediting Equipment &amp; Material Selection and Acquisition</vt:lpstr>
      <vt:lpstr>WORKFACE PLANNING</vt:lpstr>
      <vt:lpstr>Advanced Work Packaging (AWP)</vt:lpstr>
      <vt:lpstr>PRODUCITIVITY RESEARCH </vt:lpstr>
      <vt:lpstr>IWP PRODUCTIVITY BENEFITS  </vt:lpstr>
      <vt:lpstr>Advanced Work Packaging (AWP) Concept  with an Integrated 3D Model</vt:lpstr>
      <vt:lpstr>Project Phases Involved in Supporting AWP</vt:lpstr>
      <vt:lpstr>Project Phases Involved in Supporting AWP</vt:lpstr>
      <vt:lpstr>“Endpoint” Vision for Advanced   Work Packaging</vt:lpstr>
      <vt:lpstr>BEGIN with the END in MIND</vt:lpstr>
      <vt:lpstr>MANAGE THE FLOW</vt:lpstr>
      <vt:lpstr>How do we implement  INSTALLATION WORK PACKAGES (IWP) at the job site </vt:lpstr>
      <vt:lpstr>PROCUREMENT/MTLS MANAGEMENT OVERVIEW</vt:lpstr>
      <vt:lpstr>MTLS MGMT – How It Works</vt:lpstr>
      <vt:lpstr>CRAFT PLANNER</vt:lpstr>
      <vt:lpstr>CRAFT PLANNER</vt:lpstr>
      <vt:lpstr>Traditional Fab &amp; Erection Iso</vt:lpstr>
      <vt:lpstr>Easy to Read Assembly Views</vt:lpstr>
      <vt:lpstr>First 2 S’s - Last Planner</vt:lpstr>
      <vt:lpstr>Convergence of Information Resources to Support Holistic AWP</vt:lpstr>
      <vt:lpstr>AWP – Benefits  </vt:lpstr>
      <vt:lpstr>PowerPoint Presentation</vt:lpstr>
      <vt:lpstr>RETHINK  SUMMARY</vt:lpstr>
      <vt:lpstr>AWP – Related Initiatives</vt:lpstr>
      <vt:lpstr>PowerPoint Presentation</vt:lpstr>
      <vt:lpstr>PowerPoint Presentation</vt:lpstr>
      <vt:lpstr>Fiatech’s Roadmap Providing a Holistic Approach to Enabling Productivity Improvement </vt:lpstr>
      <vt:lpstr>IWP Motivation </vt:lpstr>
      <vt:lpstr>Advanced Work Packaging (AWP) Drivers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dc:title>
  <dc:creator>FishJR</dc:creator>
  <cp:lastModifiedBy>FishJR</cp:lastModifiedBy>
  <cp:revision>85</cp:revision>
  <dcterms:created xsi:type="dcterms:W3CDTF">2012-11-25T18:07:03Z</dcterms:created>
  <dcterms:modified xsi:type="dcterms:W3CDTF">2013-02-28T03:50:46Z</dcterms:modified>
</cp:coreProperties>
</file>